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3" r:id="rId2"/>
    <p:sldId id="311" r:id="rId3"/>
    <p:sldId id="312" r:id="rId4"/>
    <p:sldId id="313" r:id="rId5"/>
    <p:sldId id="315" r:id="rId6"/>
    <p:sldId id="344" r:id="rId7"/>
    <p:sldId id="314" r:id="rId8"/>
    <p:sldId id="263" r:id="rId9"/>
    <p:sldId id="292" r:id="rId10"/>
    <p:sldId id="345" r:id="rId11"/>
    <p:sldId id="325" r:id="rId12"/>
    <p:sldId id="293" r:id="rId13"/>
    <p:sldId id="332" r:id="rId14"/>
    <p:sldId id="333" r:id="rId15"/>
    <p:sldId id="334" r:id="rId16"/>
    <p:sldId id="335" r:id="rId17"/>
    <p:sldId id="346" r:id="rId18"/>
    <p:sldId id="271" r:id="rId19"/>
    <p:sldId id="262" r:id="rId20"/>
    <p:sldId id="340" r:id="rId21"/>
    <p:sldId id="341" r:id="rId22"/>
    <p:sldId id="264" r:id="rId23"/>
    <p:sldId id="2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7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3632" autoAdjust="0"/>
  </p:normalViewPr>
  <p:slideViewPr>
    <p:cSldViewPr snapToGrid="0">
      <p:cViewPr varScale="1">
        <p:scale>
          <a:sx n="100" d="100"/>
          <a:sy n="100" d="100"/>
        </p:scale>
        <p:origin x="1230" y="78"/>
      </p:cViewPr>
      <p:guideLst>
        <p:guide orient="horz" pos="2198"/>
        <p:guide pos="37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常规对话生成：只接收对话历史上下文为输入，输出为符合人类对话习惯的自然语言回复。</a:t>
            </a:r>
            <a:endParaRPr lang="en-US" altLang="zh-CN" dirty="0"/>
          </a:p>
          <a:p>
            <a:pPr marL="228600" indent="-228600">
              <a:buAutoNum type="arabicPeriod"/>
            </a:pPr>
            <a:r>
              <a:rPr lang="zh-CN" altLang="en-US" dirty="0"/>
              <a:t>知识导引的对话生成：除对话预料外，还提供了外部的知识信息。（结构化的知识图谱和非结构化的文本知识）。其生成的对话回复除了需要符合对话上下文信息，还可以融合外部知识信息进行更加具体、信息量更加丰富的回复生成。</a:t>
            </a:r>
            <a:endParaRPr lang="en-US" altLang="zh-CN" dirty="0"/>
          </a:p>
          <a:p>
            <a:pPr marL="228600" indent="-228600">
              <a:buAutoNum type="arabicPeriod"/>
            </a:pPr>
            <a:r>
              <a:rPr lang="zh-CN" altLang="en-US" dirty="0"/>
              <a:t>个性化对话生成：除对话预料外，还引入了对话者的个性化信息（包括人物属性、对话风格等），其生成的对话回复要在符合对话上下文信息的基础上，体现对话者的个性化信息。</a:t>
            </a:r>
            <a:endParaRPr lang="en-US" altLang="zh-CN" dirty="0"/>
          </a:p>
          <a:p>
            <a:pPr marL="228600" indent="-228600">
              <a:buAutoNum type="arabicPeriod"/>
            </a:pPr>
            <a:r>
              <a:rPr lang="zh-CN" altLang="en-US" dirty="0"/>
              <a:t>情感对话生成：在对话预料外还引入了情感信息，其生成的对话回复要在符合对话上下文信息的基础上，体现相应的情感特征。</a:t>
            </a:r>
            <a:endParaRPr lang="en-US" altLang="zh-CN" dirty="0"/>
          </a:p>
          <a:p>
            <a:pPr marL="228600" indent="-228600">
              <a:buAutoNum type="arabicPeriod"/>
            </a:pP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为何说它是</a:t>
            </a:r>
            <a:r>
              <a:rPr lang="en-US" altLang="zh-CN" dirty="0"/>
              <a:t>Limited</a:t>
            </a:r>
            <a:r>
              <a:rPr lang="zh-CN" altLang="en-US" dirty="0"/>
              <a:t>，在这里与常规对话生成任务的数据集做一个对比：</a:t>
            </a:r>
            <a:endParaRPr lang="en-US" altLang="zh-CN" dirty="0"/>
          </a:p>
          <a:p>
            <a:r>
              <a:rPr lang="en-US" altLang="zh-CN" dirty="0" err="1"/>
              <a:t>OpenSubtitles</a:t>
            </a:r>
            <a:r>
              <a:rPr lang="zh-CN" altLang="en-US" dirty="0"/>
              <a:t>数据集（电影字幕构成的对话语料集），包含约</a:t>
            </a:r>
            <a:r>
              <a:rPr lang="en-US" altLang="zh-CN" dirty="0"/>
              <a:t>1</a:t>
            </a:r>
            <a:r>
              <a:rPr lang="zh-CN" altLang="en-US" dirty="0"/>
              <a:t>亿</a:t>
            </a:r>
            <a:r>
              <a:rPr lang="en-US" altLang="zh-CN" dirty="0"/>
              <a:t>4</a:t>
            </a:r>
            <a:r>
              <a:rPr lang="zh-CN" altLang="en-US" dirty="0"/>
              <a:t>千万个语句、</a:t>
            </a:r>
            <a:r>
              <a:rPr lang="en-US" altLang="zh-CN" dirty="0"/>
              <a:t>3</a:t>
            </a:r>
            <a:r>
              <a:rPr lang="zh-CN" altLang="en-US" dirty="0"/>
              <a:t>千</a:t>
            </a:r>
            <a:r>
              <a:rPr lang="en-US" altLang="zh-CN" dirty="0"/>
              <a:t>6</a:t>
            </a:r>
            <a:r>
              <a:rPr lang="zh-CN" altLang="en-US" dirty="0"/>
              <a:t>百万个对话、</a:t>
            </a:r>
            <a:r>
              <a:rPr lang="en-US" altLang="zh-CN" dirty="0"/>
              <a:t>10</a:t>
            </a:r>
            <a:r>
              <a:rPr lang="zh-CN" altLang="en-US" dirty="0"/>
              <a:t>亿个词。</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为何说它是</a:t>
            </a:r>
            <a:r>
              <a:rPr lang="en-US" altLang="zh-CN" dirty="0"/>
              <a:t>Limited</a:t>
            </a:r>
            <a:r>
              <a:rPr lang="zh-CN" altLang="en-US" dirty="0"/>
              <a:t>，在这里与常规对话生成任务的数据集做一个对比：</a:t>
            </a:r>
            <a:endParaRPr lang="en-US" altLang="zh-CN" dirty="0"/>
          </a:p>
          <a:p>
            <a:r>
              <a:rPr lang="en-US" altLang="zh-CN" dirty="0" err="1"/>
              <a:t>OpenSubtitles</a:t>
            </a:r>
            <a:r>
              <a:rPr lang="zh-CN" altLang="en-US" dirty="0"/>
              <a:t>数据集（电影字幕构成的对话语料集），包含约</a:t>
            </a:r>
            <a:r>
              <a:rPr lang="en-US" altLang="zh-CN" dirty="0"/>
              <a:t>1</a:t>
            </a:r>
            <a:r>
              <a:rPr lang="zh-CN" altLang="en-US" dirty="0"/>
              <a:t>亿</a:t>
            </a:r>
            <a:r>
              <a:rPr lang="en-US" altLang="zh-CN" dirty="0"/>
              <a:t>4</a:t>
            </a:r>
            <a:r>
              <a:rPr lang="zh-CN" altLang="en-US" dirty="0"/>
              <a:t>千万个语句、</a:t>
            </a:r>
            <a:r>
              <a:rPr lang="en-US" altLang="zh-CN" dirty="0"/>
              <a:t>3</a:t>
            </a:r>
            <a:r>
              <a:rPr lang="zh-CN" altLang="en-US" dirty="0"/>
              <a:t>千</a:t>
            </a:r>
            <a:r>
              <a:rPr lang="en-US" altLang="zh-CN" dirty="0"/>
              <a:t>6</a:t>
            </a:r>
            <a:r>
              <a:rPr lang="zh-CN" altLang="en-US" dirty="0"/>
              <a:t>百万个对话、</a:t>
            </a:r>
            <a:r>
              <a:rPr lang="en-US" altLang="zh-CN" dirty="0"/>
              <a:t>10</a:t>
            </a:r>
            <a:r>
              <a:rPr lang="zh-CN" altLang="en-US" dirty="0"/>
              <a:t>亿个词。</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哈尔滨工业大学社会计算与信息检索研究中心</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开放域对话系统旨在根据对话历史给出合适的对话回复。在现阶段下，无论是开放域对话生成模型还是开放域对话系统，面临的最大挑战之一就是对话回复的前后不一致。</a:t>
            </a:r>
            <a:endParaRPr lang="en-US" altLang="zh-CN" dirty="0"/>
          </a:p>
          <a:p>
            <a:r>
              <a:rPr lang="zh-CN" altLang="en-US" dirty="0"/>
              <a:t>相比于其他类型的缺点，比如缺乏常识、不具备感情等，用户对不一致现象的容忍度往往更低：说话过程中极少量的前后不一致就很容易导致用户脱离当前的对话语境，失去进一步对话的兴趣。</a:t>
            </a:r>
            <a:endParaRPr lang="en-US" altLang="zh-CN" dirty="0"/>
          </a:p>
          <a:p>
            <a:r>
              <a:rPr lang="zh-CN" altLang="en-US" dirty="0"/>
              <a:t>已有的研究工作表明，仅靠大规模的对话数据很难根除这类不一致的现象。</a:t>
            </a:r>
            <a:endParaRPr lang="en-US" altLang="zh-CN" dirty="0"/>
          </a:p>
          <a:p>
            <a:r>
              <a:rPr lang="zh-CN" altLang="en-US" dirty="0"/>
              <a:t>正因如此，后来的研究工作才会提出在对话中明确地引入角色信息。</a:t>
            </a:r>
            <a:endParaRPr lang="en-US" altLang="zh-CN" dirty="0"/>
          </a:p>
          <a:p>
            <a:endParaRPr lang="en-US" altLang="zh-CN" dirty="0"/>
          </a:p>
          <a:p>
            <a:r>
              <a:rPr lang="en-US" altLang="zh-CN" dirty="0"/>
              <a:t>Persona dense: </a:t>
            </a:r>
            <a:r>
              <a:rPr lang="zh-CN" altLang="en-US" dirty="0"/>
              <a:t>角色信息稠密。通过人工标注的方式，来获取基于预设角色信息的对话数据。</a:t>
            </a:r>
            <a:endParaRPr lang="en-US" altLang="zh-CN" dirty="0"/>
          </a:p>
          <a:p>
            <a:r>
              <a:rPr lang="en-US" altLang="zh-CN" dirty="0"/>
              <a:t>Persona sparse</a:t>
            </a:r>
            <a:r>
              <a:rPr lang="zh-CN" altLang="en-US" dirty="0"/>
              <a:t>：角色信息稀疏。从社交媒体上收集用户的帖子和评论，并将公开的用户信息作为相应的角色信息。</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为了缓解上述提到的问题，作者设计了一个新的基于</a:t>
            </a:r>
            <a:r>
              <a:rPr lang="en-US" altLang="zh-CN" dirty="0"/>
              <a:t>BERT</a:t>
            </a:r>
            <a:r>
              <a:rPr lang="zh-CN" altLang="en-US" dirty="0"/>
              <a:t>的模型，将理解能力和生成能力的获取分离开来。</a:t>
            </a:r>
            <a:endParaRPr lang="en-US" altLang="zh-CN" dirty="0"/>
          </a:p>
          <a:p>
            <a:r>
              <a:rPr lang="zh-CN" altLang="en-US" dirty="0"/>
              <a:t>一旦将两者拆分开来，无论是对话生成，还是一致性的理解，都能找到充足的数据资源来进行训练。</a:t>
            </a:r>
            <a:endParaRPr lang="en-US" altLang="zh-CN" dirty="0"/>
          </a:p>
          <a:p>
            <a:endParaRPr lang="en-US" altLang="zh-CN" dirty="0"/>
          </a:p>
          <a:p>
            <a:r>
              <a:rPr lang="en-US" altLang="zh-CN" dirty="0"/>
              <a:t>- </a:t>
            </a:r>
            <a:r>
              <a:rPr lang="zh-CN" altLang="en-US" dirty="0"/>
              <a:t>对话生成：对话数据集</a:t>
            </a:r>
            <a:endParaRPr lang="en-US" altLang="zh-CN" dirty="0"/>
          </a:p>
          <a:p>
            <a:r>
              <a:rPr lang="en-US" altLang="zh-CN" dirty="0"/>
              <a:t>- </a:t>
            </a:r>
            <a:r>
              <a:rPr lang="zh-CN" altLang="en-US" dirty="0"/>
              <a:t>对一致性理解：非对话的推理数据集，比如</a:t>
            </a:r>
            <a:r>
              <a:rPr lang="en-US" altLang="zh-CN" dirty="0"/>
              <a:t>MNLI</a:t>
            </a:r>
            <a:r>
              <a:rPr lang="zh-CN" altLang="en-US" dirty="0"/>
              <a:t>和</a:t>
            </a:r>
            <a:r>
              <a:rPr lang="en-US" altLang="zh-CN" dirty="0"/>
              <a:t>SNLI</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2021/12/14</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0537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735830" y="1785620"/>
            <a:ext cx="7125335" cy="1863725"/>
          </a:xfrm>
          <a:prstGeom prst="rect">
            <a:avLst/>
          </a:prstGeom>
        </p:spPr>
        <p:txBody>
          <a:bodyPr wrap="square">
            <a:spAutoFit/>
          </a:bodyPr>
          <a:lstStyle/>
          <a:p>
            <a:pPr algn="ctr">
              <a:lnSpc>
                <a:spcPct val="90000"/>
              </a:lnSpc>
              <a:buClrTx/>
              <a:buSzTx/>
              <a:buFontTx/>
            </a:pPr>
            <a:r>
              <a:rPr lang="en-US" altLang="zh-CN" sz="3200" b="1">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BoB: BERT Over BERT for Training Persona-based Dialogue Models</a:t>
            </a:r>
          </a:p>
          <a:p>
            <a:pPr algn="ctr">
              <a:lnSpc>
                <a:spcPct val="90000"/>
              </a:lnSpc>
              <a:buClrTx/>
              <a:buSzTx/>
              <a:buFontTx/>
            </a:pPr>
            <a:r>
              <a:rPr lang="en-US" altLang="zh-CN" sz="3200" b="1">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from Limited Personalized Data</a:t>
            </a:r>
          </a:p>
          <a:p>
            <a:pPr algn="ctr">
              <a:lnSpc>
                <a:spcPct val="90000"/>
              </a:lnSpc>
              <a:buClrTx/>
              <a:buSzTx/>
              <a:buFontTx/>
            </a:pPr>
            <a:endParaRPr lang="en-US" altLang="zh-CN" sz="32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p:txBody>
      </p: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20" name="矩形 19"/>
          <p:cNvSpPr/>
          <p:nvPr/>
        </p:nvSpPr>
        <p:spPr>
          <a:xfrm>
            <a:off x="4766290" y="5699326"/>
            <a:ext cx="6835701" cy="368300"/>
          </a:xfrm>
          <a:prstGeom prst="rect">
            <a:avLst/>
          </a:prstGeom>
        </p:spPr>
        <p:txBody>
          <a:bodyPr wrap="square">
            <a:spAutoFit/>
          </a:bodyPr>
          <a:lstStyle/>
          <a:p>
            <a:pPr algn="r"/>
            <a:r>
              <a:rPr lang="zh-CN" altLang="en-US" b="1" dirty="0">
                <a:solidFill>
                  <a:schemeClr val="accent2">
                    <a:lumMod val="50000"/>
                  </a:schemeClr>
                </a:solidFill>
                <a:latin typeface="黑体" panose="02010609060101010101" charset="-122"/>
                <a:ea typeface="黑体" panose="02010609060101010101" charset="-122"/>
              </a:rPr>
              <a:t>报告人：张佳棋 李戴薪</a:t>
            </a:r>
            <a:endParaRPr lang="en-US" altLang="zh-CN" b="1" dirty="0">
              <a:solidFill>
                <a:schemeClr val="accent2">
                  <a:lumMod val="50000"/>
                </a:schemeClr>
              </a:solidFill>
              <a:latin typeface="黑体" panose="02010609060101010101" charset="-122"/>
              <a:ea typeface="黑体" panose="02010609060101010101" charset="-122"/>
            </a:endParaRPr>
          </a:p>
        </p:txBody>
      </p:sp>
      <p:pic>
        <p:nvPicPr>
          <p:cNvPr id="5" name="图片 4"/>
          <p:cNvPicPr>
            <a:picLocks noChangeAspect="1"/>
          </p:cNvPicPr>
          <p:nvPr/>
        </p:nvPicPr>
        <p:blipFill>
          <a:blip r:embed="rId14"/>
          <a:stretch>
            <a:fillRect/>
          </a:stretch>
        </p:blipFill>
        <p:spPr>
          <a:xfrm>
            <a:off x="4958715" y="3652520"/>
            <a:ext cx="6698615" cy="1386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Introduction</a:t>
            </a:r>
          </a:p>
        </p:txBody>
      </p:sp>
      <p:sp>
        <p:nvSpPr>
          <p:cNvPr id="16" name="文本框 15"/>
          <p:cNvSpPr txBox="1"/>
          <p:nvPr/>
        </p:nvSpPr>
        <p:spPr>
          <a:xfrm>
            <a:off x="838200" y="3150870"/>
            <a:ext cx="2950845" cy="953135"/>
          </a:xfrm>
          <a:prstGeom prst="rect">
            <a:avLst/>
          </a:prstGeom>
          <a:noFill/>
        </p:spPr>
        <p:txBody>
          <a:bodyPr wrap="square" rtlCol="0">
            <a:spAutoFit/>
          </a:bodyPr>
          <a:lstStyle/>
          <a:p>
            <a:r>
              <a:rPr lang="en-US" altLang="zh-CN" sz="2800" b="1">
                <a:solidFill>
                  <a:srgbClr val="002060"/>
                </a:solidFill>
              </a:rPr>
              <a:t>Persona-based dialogue system</a:t>
            </a:r>
          </a:p>
        </p:txBody>
      </p:sp>
      <p:sp>
        <p:nvSpPr>
          <p:cNvPr id="17" name="右箭头 16"/>
          <p:cNvSpPr/>
          <p:nvPr/>
        </p:nvSpPr>
        <p:spPr>
          <a:xfrm>
            <a:off x="3983355" y="3422650"/>
            <a:ext cx="2695575" cy="330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872230" y="2893060"/>
            <a:ext cx="2960370" cy="398780"/>
          </a:xfrm>
          <a:prstGeom prst="rect">
            <a:avLst/>
          </a:prstGeom>
          <a:noFill/>
        </p:spPr>
        <p:txBody>
          <a:bodyPr wrap="square" rtlCol="0">
            <a:spAutoFit/>
          </a:bodyPr>
          <a:lstStyle/>
          <a:p>
            <a:r>
              <a:rPr lang="en-US" altLang="zh-CN" sz="2000" b="1">
                <a:solidFill>
                  <a:srgbClr val="002060"/>
                </a:solidFill>
              </a:rPr>
              <a:t>BERT-over-BERT Model</a:t>
            </a:r>
          </a:p>
        </p:txBody>
      </p:sp>
      <p:sp>
        <p:nvSpPr>
          <p:cNvPr id="19" name="文本框 18"/>
          <p:cNvSpPr txBox="1"/>
          <p:nvPr/>
        </p:nvSpPr>
        <p:spPr>
          <a:xfrm>
            <a:off x="7192010" y="2824480"/>
            <a:ext cx="4711065" cy="521970"/>
          </a:xfrm>
          <a:prstGeom prst="rect">
            <a:avLst/>
          </a:prstGeom>
          <a:noFill/>
        </p:spPr>
        <p:txBody>
          <a:bodyPr wrap="square" rtlCol="0">
            <a:spAutoFit/>
          </a:bodyPr>
          <a:lstStyle/>
          <a:p>
            <a:r>
              <a:rPr lang="en-US" altLang="zh-CN" sz="2800" b="1">
                <a:solidFill>
                  <a:srgbClr val="002060"/>
                </a:solidFill>
              </a:rPr>
              <a:t>Response Generation</a:t>
            </a:r>
          </a:p>
        </p:txBody>
      </p:sp>
      <p:sp>
        <p:nvSpPr>
          <p:cNvPr id="20" name="文本框 19"/>
          <p:cNvSpPr txBox="1"/>
          <p:nvPr/>
        </p:nvSpPr>
        <p:spPr>
          <a:xfrm>
            <a:off x="7194550" y="3876040"/>
            <a:ext cx="4711065" cy="521970"/>
          </a:xfrm>
          <a:prstGeom prst="rect">
            <a:avLst/>
          </a:prstGeom>
          <a:noFill/>
        </p:spPr>
        <p:txBody>
          <a:bodyPr wrap="square" rtlCol="0">
            <a:spAutoFit/>
          </a:bodyPr>
          <a:lstStyle/>
          <a:p>
            <a:r>
              <a:rPr lang="en-US" altLang="zh-CN" sz="2800" b="1">
                <a:solidFill>
                  <a:srgbClr val="002060"/>
                </a:solidFill>
              </a:rPr>
              <a:t>Consistency Understanding</a:t>
            </a:r>
          </a:p>
        </p:txBody>
      </p:sp>
      <p:sp>
        <p:nvSpPr>
          <p:cNvPr id="24" name="文本框 23"/>
          <p:cNvSpPr txBox="1"/>
          <p:nvPr/>
        </p:nvSpPr>
        <p:spPr>
          <a:xfrm>
            <a:off x="3983355" y="4398010"/>
            <a:ext cx="4105275" cy="119888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a:solidFill>
                  <a:srgbClr val="002060"/>
                </a:solidFill>
              </a:rPr>
              <a:t>Encoder E</a:t>
            </a:r>
          </a:p>
          <a:p>
            <a:pPr marL="342900" indent="-342900">
              <a:buFont typeface="Arial" panose="020B0604020202020204" pitchFamily="34" charset="0"/>
              <a:buChar char="•"/>
            </a:pPr>
            <a:r>
              <a:rPr lang="en-US" altLang="zh-CN" sz="2400" b="1">
                <a:solidFill>
                  <a:srgbClr val="002060"/>
                </a:solidFill>
              </a:rPr>
              <a:t>Decoder D1</a:t>
            </a:r>
          </a:p>
          <a:p>
            <a:pPr marL="342900" indent="-342900">
              <a:buFont typeface="Arial" panose="020B0604020202020204" pitchFamily="34" charset="0"/>
              <a:buChar char="•"/>
            </a:pPr>
            <a:r>
              <a:rPr lang="en-US" altLang="zh-CN" sz="2400" b="1">
                <a:solidFill>
                  <a:srgbClr val="002060"/>
                </a:solidFill>
              </a:rPr>
              <a:t>Decoder D2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animBg="1"/>
      <p:bldP spid="17" grpId="1" animBg="1"/>
      <p:bldP spid="18" grpId="0"/>
      <p:bldP spid="18" grpId="1"/>
      <p:bldP spid="19" grpId="0"/>
      <p:bldP spid="19" grpId="1"/>
      <p:bldP spid="20" grpId="0"/>
      <p:bldP spid="20" grpId="1"/>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Main Contributions</a:t>
            </a:r>
          </a:p>
        </p:txBody>
      </p:sp>
      <p:sp>
        <p:nvSpPr>
          <p:cNvPr id="4" name="矩形 3"/>
          <p:cNvSpPr/>
          <p:nvPr/>
        </p:nvSpPr>
        <p:spPr>
          <a:xfrm>
            <a:off x="838200" y="1661162"/>
            <a:ext cx="10791825" cy="1087755"/>
          </a:xfrm>
          <a:prstGeom prst="rect">
            <a:avLst/>
          </a:prstGeom>
        </p:spPr>
        <p:txBody>
          <a:bodyPr wrap="square">
            <a:spAutoFit/>
          </a:bodyPr>
          <a:lstStyle/>
          <a:p>
            <a:pPr algn="l">
              <a:lnSpc>
                <a:spcPct val="90000"/>
              </a:lnSpc>
              <a:buClrTx/>
              <a:buSzTx/>
              <a:buFontTx/>
            </a:pPr>
            <a:endPar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marL="457200" indent="-457200" algn="l">
              <a:lnSpc>
                <a:spcPct val="90000"/>
              </a:lnSpc>
              <a:buClrTx/>
              <a:buSzTx/>
              <a:buFontTx/>
              <a:buAutoNum type="arabicPeriod"/>
            </a:pP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We disentangled the task of persona-based dialogue generation into two sub-tasks: </a:t>
            </a:r>
            <a:r>
              <a:rPr lang="en-US" altLang="zh-CN" sz="24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consistency understanding</a:t>
            </a: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 and </a:t>
            </a:r>
            <a:r>
              <a:rPr lang="en-US" altLang="zh-CN" sz="24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dialogue generation</a:t>
            </a: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a:t>
            </a:r>
          </a:p>
        </p:txBody>
      </p:sp>
      <p:sp>
        <p:nvSpPr>
          <p:cNvPr id="8" name="矩形 7"/>
          <p:cNvSpPr/>
          <p:nvPr/>
        </p:nvSpPr>
        <p:spPr>
          <a:xfrm>
            <a:off x="847725" y="3604262"/>
            <a:ext cx="10791825" cy="755650"/>
          </a:xfrm>
          <a:prstGeom prst="rect">
            <a:avLst/>
          </a:prstGeom>
        </p:spPr>
        <p:txBody>
          <a:bodyPr wrap="square">
            <a:spAutoFit/>
          </a:bodyPr>
          <a:lstStyle/>
          <a:p>
            <a:pPr marL="457200" indent="-457200">
              <a:lnSpc>
                <a:spcPct val="90000"/>
              </a:lnSpc>
              <a:buFont typeface="+mj-lt"/>
              <a:buAutoNum type="arabicPeriod" startAt="2"/>
            </a:pPr>
            <a:r>
              <a:rPr lang="en-US" altLang="zh-CN" sz="24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A BERT-based generative framework, BoB</a:t>
            </a: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 was proposed for training persona-based dialogue models from limited data.</a:t>
            </a:r>
          </a:p>
        </p:txBody>
      </p:sp>
      <p:sp>
        <p:nvSpPr>
          <p:cNvPr id="9" name="矩形 8"/>
          <p:cNvSpPr/>
          <p:nvPr/>
        </p:nvSpPr>
        <p:spPr>
          <a:xfrm>
            <a:off x="828675" y="4966337"/>
            <a:ext cx="10791825" cy="755650"/>
          </a:xfrm>
          <a:prstGeom prst="rect">
            <a:avLst/>
          </a:prstGeom>
        </p:spPr>
        <p:txBody>
          <a:bodyPr wrap="square">
            <a:spAutoFit/>
          </a:bodyPr>
          <a:lstStyle/>
          <a:p>
            <a:pPr marL="457200" indent="-457200">
              <a:lnSpc>
                <a:spcPct val="90000"/>
              </a:lnSpc>
              <a:buFont typeface="+mj-lt"/>
              <a:buAutoNum type="arabicPeriod" startAt="3"/>
            </a:pPr>
            <a:r>
              <a:rPr lang="en-US" altLang="zh-CN" sz="24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An unlikelihood training method</a:t>
            </a: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 with non-dialogue inference data was introduced to enhance persona consistency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Model</a:t>
            </a:r>
          </a:p>
        </p:txBody>
      </p:sp>
      <p:sp>
        <p:nvSpPr>
          <p:cNvPr id="3" name="内容占位符 2"/>
          <p:cNvSpPr>
            <a:spLocks noGrp="1"/>
          </p:cNvSpPr>
          <p:nvPr>
            <p:ph idx="1"/>
          </p:nvPr>
        </p:nvSpPr>
        <p:spPr/>
        <p:txBody>
          <a:bodyPr/>
          <a:lstStyle/>
          <a:p>
            <a:pPr marL="0" indent="0" algn="ctr">
              <a:buNone/>
            </a:pPr>
            <a:endParaRPr lang="en-US" altLang="zh-CN" sz="2800" dirty="0"/>
          </a:p>
          <a:p>
            <a:endParaRPr lang="zh-CN" altLang="en-US" dirty="0"/>
          </a:p>
        </p:txBody>
      </p:sp>
      <p:pic>
        <p:nvPicPr>
          <p:cNvPr id="4" name="图片 3"/>
          <p:cNvPicPr>
            <a:picLocks noChangeAspect="1"/>
          </p:cNvPicPr>
          <p:nvPr>
            <p:custDataLst>
              <p:tags r:id="rId1"/>
            </p:custDataLst>
          </p:nvPr>
        </p:nvPicPr>
        <p:blipFill>
          <a:blip r:embed="rId3"/>
          <a:stretch>
            <a:fillRect/>
          </a:stretch>
        </p:blipFill>
        <p:spPr>
          <a:xfrm>
            <a:off x="635000" y="1680210"/>
            <a:ext cx="4538980" cy="4576445"/>
          </a:xfrm>
          <a:prstGeom prst="rect">
            <a:avLst/>
          </a:prstGeom>
        </p:spPr>
      </p:pic>
      <p:sp>
        <p:nvSpPr>
          <p:cNvPr id="5" name="矩形 4"/>
          <p:cNvSpPr/>
          <p:nvPr/>
        </p:nvSpPr>
        <p:spPr>
          <a:xfrm>
            <a:off x="5641975" y="1679575"/>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Overview</a:t>
            </a:r>
          </a:p>
        </p:txBody>
      </p:sp>
      <p:pic>
        <p:nvPicPr>
          <p:cNvPr id="6" name="图片 5"/>
          <p:cNvPicPr>
            <a:picLocks noChangeAspect="1"/>
          </p:cNvPicPr>
          <p:nvPr/>
        </p:nvPicPr>
        <p:blipFill>
          <a:blip r:embed="rId4"/>
          <a:stretch>
            <a:fillRect/>
          </a:stretch>
        </p:blipFill>
        <p:spPr>
          <a:xfrm>
            <a:off x="5697220" y="2240280"/>
            <a:ext cx="2240915" cy="456565"/>
          </a:xfrm>
          <a:prstGeom prst="rect">
            <a:avLst/>
          </a:prstGeom>
        </p:spPr>
      </p:pic>
      <p:pic>
        <p:nvPicPr>
          <p:cNvPr id="7" name="图片 6"/>
          <p:cNvPicPr>
            <a:picLocks noChangeAspect="1"/>
          </p:cNvPicPr>
          <p:nvPr/>
        </p:nvPicPr>
        <p:blipFill>
          <a:blip r:embed="rId5"/>
          <a:stretch>
            <a:fillRect/>
          </a:stretch>
        </p:blipFill>
        <p:spPr>
          <a:xfrm>
            <a:off x="5741035" y="2856865"/>
            <a:ext cx="2086610" cy="395605"/>
          </a:xfrm>
          <a:prstGeom prst="rect">
            <a:avLst/>
          </a:prstGeom>
        </p:spPr>
      </p:pic>
      <p:pic>
        <p:nvPicPr>
          <p:cNvPr id="8" name="图片 7"/>
          <p:cNvPicPr>
            <a:picLocks noChangeAspect="1"/>
          </p:cNvPicPr>
          <p:nvPr/>
        </p:nvPicPr>
        <p:blipFill>
          <a:blip r:embed="rId6"/>
          <a:stretch>
            <a:fillRect/>
          </a:stretch>
        </p:blipFill>
        <p:spPr>
          <a:xfrm>
            <a:off x="5708015" y="3404235"/>
            <a:ext cx="410210" cy="394970"/>
          </a:xfrm>
          <a:prstGeom prst="rect">
            <a:avLst/>
          </a:prstGeom>
        </p:spPr>
      </p:pic>
      <p:pic>
        <p:nvPicPr>
          <p:cNvPr id="9" name="图片 8"/>
          <p:cNvPicPr>
            <a:picLocks noChangeAspect="1"/>
          </p:cNvPicPr>
          <p:nvPr/>
        </p:nvPicPr>
        <p:blipFill>
          <a:blip r:embed="rId7"/>
          <a:stretch>
            <a:fillRect/>
          </a:stretch>
        </p:blipFill>
        <p:spPr>
          <a:xfrm>
            <a:off x="5716270" y="3975735"/>
            <a:ext cx="408305" cy="332105"/>
          </a:xfrm>
          <a:prstGeom prst="rect">
            <a:avLst/>
          </a:prstGeom>
        </p:spPr>
      </p:pic>
      <p:pic>
        <p:nvPicPr>
          <p:cNvPr id="10" name="图片 9"/>
          <p:cNvPicPr>
            <a:picLocks noChangeAspect="1"/>
          </p:cNvPicPr>
          <p:nvPr/>
        </p:nvPicPr>
        <p:blipFill>
          <a:blip r:embed="rId8"/>
          <a:stretch>
            <a:fillRect/>
          </a:stretch>
        </p:blipFill>
        <p:spPr>
          <a:xfrm>
            <a:off x="5741035" y="4506595"/>
            <a:ext cx="1483995" cy="463550"/>
          </a:xfrm>
          <a:prstGeom prst="rect">
            <a:avLst/>
          </a:prstGeom>
        </p:spPr>
      </p:pic>
      <p:pic>
        <p:nvPicPr>
          <p:cNvPr id="11" name="图片 10"/>
          <p:cNvPicPr>
            <a:picLocks noChangeAspect="1"/>
          </p:cNvPicPr>
          <p:nvPr/>
        </p:nvPicPr>
        <p:blipFill>
          <a:blip r:embed="rId9"/>
          <a:stretch>
            <a:fillRect/>
          </a:stretch>
        </p:blipFill>
        <p:spPr>
          <a:xfrm>
            <a:off x="5749290" y="5186045"/>
            <a:ext cx="1919605" cy="415290"/>
          </a:xfrm>
          <a:prstGeom prst="rect">
            <a:avLst/>
          </a:prstGeom>
        </p:spPr>
      </p:pic>
      <p:sp>
        <p:nvSpPr>
          <p:cNvPr id="12" name="矩形 11"/>
          <p:cNvSpPr/>
          <p:nvPr/>
        </p:nvSpPr>
        <p:spPr>
          <a:xfrm>
            <a:off x="8365490" y="2291080"/>
            <a:ext cx="3108960" cy="368300"/>
          </a:xfrm>
          <a:prstGeom prst="rect">
            <a:avLst/>
          </a:prstGeom>
        </p:spPr>
        <p:txBody>
          <a:bodyPr wrap="square">
            <a:spAutoFit/>
          </a:bodyPr>
          <a:lstStyle/>
          <a:p>
            <a:pPr algn="l">
              <a:lnSpc>
                <a:spcPct val="90000"/>
              </a:lnSpc>
              <a:buClrTx/>
              <a:buSzTx/>
              <a:buFontTx/>
            </a:pPr>
            <a:r>
              <a:rPr lang="en-US" altLang="zh-CN" sz="20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the Dialogue Query</a:t>
            </a:r>
          </a:p>
        </p:txBody>
      </p:sp>
      <p:sp>
        <p:nvSpPr>
          <p:cNvPr id="13" name="矩形 12"/>
          <p:cNvSpPr/>
          <p:nvPr/>
        </p:nvSpPr>
        <p:spPr>
          <a:xfrm>
            <a:off x="8365490" y="2828925"/>
            <a:ext cx="2854325" cy="368300"/>
          </a:xfrm>
          <a:prstGeom prst="rect">
            <a:avLst/>
          </a:prstGeom>
        </p:spPr>
        <p:txBody>
          <a:bodyPr wrap="square">
            <a:spAutoFit/>
          </a:bodyPr>
          <a:lstStyle/>
          <a:p>
            <a:pPr algn="l">
              <a:lnSpc>
                <a:spcPct val="90000"/>
              </a:lnSpc>
              <a:buClrTx/>
              <a:buSzTx/>
              <a:buFontTx/>
            </a:pPr>
            <a:r>
              <a:rPr lang="en-US" altLang="zh-CN" sz="20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the Target Response</a:t>
            </a:r>
          </a:p>
        </p:txBody>
      </p:sp>
      <p:sp>
        <p:nvSpPr>
          <p:cNvPr id="14" name="矩形 13"/>
          <p:cNvSpPr/>
          <p:nvPr/>
        </p:nvSpPr>
        <p:spPr>
          <a:xfrm>
            <a:off x="8365490" y="3366770"/>
            <a:ext cx="2854325" cy="368300"/>
          </a:xfrm>
          <a:prstGeom prst="rect">
            <a:avLst/>
          </a:prstGeom>
        </p:spPr>
        <p:txBody>
          <a:bodyPr wrap="square">
            <a:spAutoFit/>
          </a:bodyPr>
          <a:lstStyle/>
          <a:p>
            <a:pPr algn="l">
              <a:lnSpc>
                <a:spcPct val="90000"/>
              </a:lnSpc>
              <a:buClrTx/>
              <a:buSzTx/>
              <a:buFontTx/>
            </a:pPr>
            <a:r>
              <a:rPr lang="en-US" altLang="zh-CN" sz="20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the Personas</a:t>
            </a:r>
          </a:p>
        </p:txBody>
      </p:sp>
      <p:sp>
        <p:nvSpPr>
          <p:cNvPr id="15" name="矩形 14"/>
          <p:cNvSpPr/>
          <p:nvPr/>
        </p:nvSpPr>
        <p:spPr>
          <a:xfrm>
            <a:off x="8365490" y="3904615"/>
            <a:ext cx="3993515" cy="339725"/>
          </a:xfrm>
          <a:prstGeom prst="rect">
            <a:avLst/>
          </a:prstGeom>
        </p:spPr>
        <p:txBody>
          <a:bodyPr wrap="square">
            <a:spAutoFit/>
          </a:bodyPr>
          <a:lstStyle/>
          <a:p>
            <a:pPr algn="l">
              <a:lnSpc>
                <a:spcPct val="90000"/>
              </a:lnSpc>
              <a:buClrTx/>
              <a:buSzTx/>
              <a:buFontTx/>
            </a:pPr>
            <a:r>
              <a:rPr lang="en-US" altLang="zh-CN"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the Non-dialogue Inference Data</a:t>
            </a:r>
          </a:p>
        </p:txBody>
      </p:sp>
      <p:sp>
        <p:nvSpPr>
          <p:cNvPr id="16" name="矩形 15"/>
          <p:cNvSpPr/>
          <p:nvPr/>
        </p:nvSpPr>
        <p:spPr>
          <a:xfrm>
            <a:off x="8365490" y="4528185"/>
            <a:ext cx="2854325" cy="368300"/>
          </a:xfrm>
          <a:prstGeom prst="rect">
            <a:avLst/>
          </a:prstGeom>
        </p:spPr>
        <p:txBody>
          <a:bodyPr wrap="square">
            <a:spAutoFit/>
          </a:bodyPr>
          <a:lstStyle/>
          <a:p>
            <a:pPr algn="l">
              <a:lnSpc>
                <a:spcPct val="90000"/>
              </a:lnSpc>
              <a:buClrTx/>
              <a:buSzTx/>
              <a:buFontTx/>
            </a:pPr>
            <a:r>
              <a:rPr lang="en-US" altLang="zh-CN" sz="20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Sentences</a:t>
            </a:r>
          </a:p>
        </p:txBody>
      </p:sp>
      <p:sp>
        <p:nvSpPr>
          <p:cNvPr id="18" name="矩形 17"/>
          <p:cNvSpPr/>
          <p:nvPr/>
        </p:nvSpPr>
        <p:spPr>
          <a:xfrm>
            <a:off x="8365490" y="5186045"/>
            <a:ext cx="3490595" cy="368300"/>
          </a:xfrm>
          <a:prstGeom prst="rect">
            <a:avLst/>
          </a:prstGeom>
        </p:spPr>
        <p:txBody>
          <a:bodyPr wrap="square">
            <a:spAutoFit/>
          </a:bodyPr>
          <a:lstStyle/>
          <a:p>
            <a:pPr algn="l">
              <a:lnSpc>
                <a:spcPct val="90000"/>
              </a:lnSpc>
              <a:buClrTx/>
              <a:buSzTx/>
              <a:buFontTx/>
            </a:pPr>
            <a:r>
              <a:rPr lang="en-US" altLang="zh-CN" sz="20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Vector Representations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Model</a:t>
            </a:r>
          </a:p>
        </p:txBody>
      </p:sp>
      <p:sp>
        <p:nvSpPr>
          <p:cNvPr id="3" name="内容占位符 2"/>
          <p:cNvSpPr>
            <a:spLocks noGrp="1"/>
          </p:cNvSpPr>
          <p:nvPr>
            <p:ph idx="1"/>
          </p:nvPr>
        </p:nvSpPr>
        <p:spPr>
          <a:xfrm>
            <a:off x="838200" y="1316974"/>
            <a:ext cx="10515600" cy="4859989"/>
          </a:xfrm>
        </p:spPr>
        <p:txBody>
          <a:bodyPr/>
          <a:lstStyle/>
          <a:p>
            <a:pPr marL="0" indent="0" algn="ctr">
              <a:buNone/>
            </a:pPr>
            <a:endParaRPr lang="en-US" altLang="zh-CN" sz="2800" dirty="0"/>
          </a:p>
          <a:p>
            <a:endParaRPr lang="zh-CN" altLang="en-US" dirty="0"/>
          </a:p>
        </p:txBody>
      </p:sp>
      <p:pic>
        <p:nvPicPr>
          <p:cNvPr id="4" name="图片 3"/>
          <p:cNvPicPr>
            <a:picLocks noChangeAspect="1"/>
          </p:cNvPicPr>
          <p:nvPr>
            <p:custDataLst>
              <p:tags r:id="rId1"/>
            </p:custDataLst>
          </p:nvPr>
        </p:nvPicPr>
        <p:blipFill>
          <a:blip r:embed="rId4"/>
          <a:stretch>
            <a:fillRect/>
          </a:stretch>
        </p:blipFill>
        <p:spPr>
          <a:xfrm>
            <a:off x="635000" y="1680210"/>
            <a:ext cx="4538980" cy="4576445"/>
          </a:xfrm>
          <a:prstGeom prst="rect">
            <a:avLst/>
          </a:prstGeom>
        </p:spPr>
      </p:pic>
      <p:sp>
        <p:nvSpPr>
          <p:cNvPr id="5" name="矩形 4"/>
          <p:cNvSpPr/>
          <p:nvPr/>
        </p:nvSpPr>
        <p:spPr>
          <a:xfrm>
            <a:off x="5641975" y="1679575"/>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Disentangling</a:t>
            </a:r>
          </a:p>
        </p:txBody>
      </p:sp>
      <p:pic>
        <p:nvPicPr>
          <p:cNvPr id="17" name="图片 16"/>
          <p:cNvPicPr>
            <a:picLocks noChangeAspect="1"/>
          </p:cNvPicPr>
          <p:nvPr/>
        </p:nvPicPr>
        <p:blipFill>
          <a:blip r:embed="rId5"/>
          <a:stretch>
            <a:fillRect/>
          </a:stretch>
        </p:blipFill>
        <p:spPr>
          <a:xfrm>
            <a:off x="7371715" y="2279650"/>
            <a:ext cx="2364740" cy="494030"/>
          </a:xfrm>
          <a:prstGeom prst="rect">
            <a:avLst/>
          </a:prstGeom>
        </p:spPr>
      </p:pic>
      <p:pic>
        <p:nvPicPr>
          <p:cNvPr id="19" name="图片 18"/>
          <p:cNvPicPr>
            <a:picLocks noChangeAspect="1"/>
          </p:cNvPicPr>
          <p:nvPr/>
        </p:nvPicPr>
        <p:blipFill>
          <a:blip r:embed="rId6"/>
          <a:stretch>
            <a:fillRect/>
          </a:stretch>
        </p:blipFill>
        <p:spPr>
          <a:xfrm>
            <a:off x="7807325" y="4064000"/>
            <a:ext cx="1492885" cy="394970"/>
          </a:xfrm>
          <a:prstGeom prst="rect">
            <a:avLst/>
          </a:prstGeom>
        </p:spPr>
      </p:pic>
      <p:pic>
        <p:nvPicPr>
          <p:cNvPr id="6" name="图片 5"/>
          <p:cNvPicPr>
            <a:picLocks noChangeAspect="1"/>
          </p:cNvPicPr>
          <p:nvPr/>
        </p:nvPicPr>
        <p:blipFill>
          <a:blip r:embed="rId7"/>
          <a:stretch>
            <a:fillRect/>
          </a:stretch>
        </p:blipFill>
        <p:spPr>
          <a:xfrm>
            <a:off x="7526655" y="4784725"/>
            <a:ext cx="1019175" cy="436880"/>
          </a:xfrm>
          <a:prstGeom prst="rect">
            <a:avLst/>
          </a:prstGeom>
        </p:spPr>
      </p:pic>
      <p:pic>
        <p:nvPicPr>
          <p:cNvPr id="7" name="图片 6"/>
          <p:cNvPicPr>
            <a:picLocks noChangeAspect="1"/>
          </p:cNvPicPr>
          <p:nvPr/>
        </p:nvPicPr>
        <p:blipFill>
          <a:blip r:embed="rId8"/>
          <a:stretch>
            <a:fillRect/>
          </a:stretch>
        </p:blipFill>
        <p:spPr>
          <a:xfrm>
            <a:off x="8517255" y="4794250"/>
            <a:ext cx="1000125" cy="436880"/>
          </a:xfrm>
          <a:prstGeom prst="rect">
            <a:avLst/>
          </a:prstGeom>
        </p:spPr>
      </p:pic>
      <p:sp>
        <p:nvSpPr>
          <p:cNvPr id="8" name="下箭头 7"/>
          <p:cNvSpPr/>
          <p:nvPr/>
        </p:nvSpPr>
        <p:spPr>
          <a:xfrm>
            <a:off x="8388350" y="2880995"/>
            <a:ext cx="314325"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Model</a:t>
            </a:r>
          </a:p>
        </p:txBody>
      </p:sp>
      <p:sp>
        <p:nvSpPr>
          <p:cNvPr id="3" name="内容占位符 2"/>
          <p:cNvSpPr>
            <a:spLocks noGrp="1"/>
          </p:cNvSpPr>
          <p:nvPr>
            <p:ph idx="1"/>
          </p:nvPr>
        </p:nvSpPr>
        <p:spPr/>
        <p:txBody>
          <a:bodyPr/>
          <a:lstStyle/>
          <a:p>
            <a:pPr marL="0" indent="0" algn="ctr">
              <a:buNone/>
            </a:pPr>
            <a:endParaRPr lang="en-US" altLang="zh-CN" sz="2800" dirty="0"/>
          </a:p>
          <a:p>
            <a:endParaRPr lang="zh-CN" altLang="en-US" dirty="0"/>
          </a:p>
        </p:txBody>
      </p:sp>
      <p:pic>
        <p:nvPicPr>
          <p:cNvPr id="4" name="图片 3"/>
          <p:cNvPicPr>
            <a:picLocks noChangeAspect="1"/>
          </p:cNvPicPr>
          <p:nvPr>
            <p:custDataLst>
              <p:tags r:id="rId1"/>
            </p:custDataLst>
          </p:nvPr>
        </p:nvPicPr>
        <p:blipFill>
          <a:blip r:embed="rId4"/>
          <a:stretch>
            <a:fillRect/>
          </a:stretch>
        </p:blipFill>
        <p:spPr>
          <a:xfrm>
            <a:off x="635000" y="1680210"/>
            <a:ext cx="4538980" cy="4576445"/>
          </a:xfrm>
          <a:prstGeom prst="rect">
            <a:avLst/>
          </a:prstGeom>
        </p:spPr>
      </p:pic>
      <p:sp>
        <p:nvSpPr>
          <p:cNvPr id="5" name="矩形 4"/>
          <p:cNvSpPr/>
          <p:nvPr/>
        </p:nvSpPr>
        <p:spPr>
          <a:xfrm>
            <a:off x="5641975" y="1679575"/>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BERT-over-BERT</a:t>
            </a:r>
          </a:p>
        </p:txBody>
      </p:sp>
      <p:sp>
        <p:nvSpPr>
          <p:cNvPr id="43" name="矩形 42"/>
          <p:cNvSpPr/>
          <p:nvPr/>
        </p:nvSpPr>
        <p:spPr>
          <a:xfrm>
            <a:off x="5641975" y="2246630"/>
            <a:ext cx="6047740" cy="478155"/>
          </a:xfrm>
          <a:prstGeom prst="rect">
            <a:avLst/>
          </a:prstGeom>
        </p:spPr>
        <p:txBody>
          <a:bodyPr wrap="square">
            <a:spAutoFit/>
          </a:bodyPr>
          <a:lstStyle/>
          <a:p>
            <a:pPr marL="342900" indent="-342900" algn="l">
              <a:lnSpc>
                <a:spcPct val="90000"/>
              </a:lnSpc>
              <a:buClrTx/>
              <a:buSzTx/>
              <a:buFont typeface="Arial" panose="020B0604020202020204" pitchFamily="34" charset="0"/>
              <a:buChar char="•"/>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Encoder</a:t>
            </a:r>
          </a:p>
        </p:txBody>
      </p:sp>
      <p:pic>
        <p:nvPicPr>
          <p:cNvPr id="6" name="图片 5"/>
          <p:cNvPicPr>
            <a:picLocks noChangeAspect="1"/>
          </p:cNvPicPr>
          <p:nvPr/>
        </p:nvPicPr>
        <p:blipFill>
          <a:blip r:embed="rId5"/>
          <a:stretch>
            <a:fillRect/>
          </a:stretch>
        </p:blipFill>
        <p:spPr>
          <a:xfrm>
            <a:off x="6062345" y="2890520"/>
            <a:ext cx="4786630" cy="600075"/>
          </a:xfrm>
          <a:prstGeom prst="rect">
            <a:avLst/>
          </a:prstGeom>
        </p:spPr>
      </p:pic>
      <p:pic>
        <p:nvPicPr>
          <p:cNvPr id="7" name="图片 6"/>
          <p:cNvPicPr>
            <a:picLocks noChangeAspect="1"/>
          </p:cNvPicPr>
          <p:nvPr/>
        </p:nvPicPr>
        <p:blipFill>
          <a:blip r:embed="rId6"/>
          <a:stretch>
            <a:fillRect/>
          </a:stretch>
        </p:blipFill>
        <p:spPr>
          <a:xfrm>
            <a:off x="6181725" y="3594735"/>
            <a:ext cx="609600" cy="417195"/>
          </a:xfrm>
          <a:prstGeom prst="rect">
            <a:avLst/>
          </a:prstGeom>
        </p:spPr>
      </p:pic>
      <p:pic>
        <p:nvPicPr>
          <p:cNvPr id="8" name="图片 7"/>
          <p:cNvPicPr>
            <a:picLocks noChangeAspect="1"/>
          </p:cNvPicPr>
          <p:nvPr/>
        </p:nvPicPr>
        <p:blipFill>
          <a:blip r:embed="rId7"/>
          <a:srcRect r="2678" b="1861"/>
          <a:stretch>
            <a:fillRect/>
          </a:stretch>
        </p:blipFill>
        <p:spPr>
          <a:xfrm>
            <a:off x="6757670" y="3617595"/>
            <a:ext cx="1592580" cy="368300"/>
          </a:xfrm>
          <a:prstGeom prst="rect">
            <a:avLst/>
          </a:prstGeom>
        </p:spPr>
      </p:pic>
      <p:pic>
        <p:nvPicPr>
          <p:cNvPr id="9" name="图片 8"/>
          <p:cNvPicPr>
            <a:picLocks noChangeAspect="1"/>
          </p:cNvPicPr>
          <p:nvPr/>
        </p:nvPicPr>
        <p:blipFill>
          <a:blip r:embed="rId8"/>
          <a:stretch>
            <a:fillRect/>
          </a:stretch>
        </p:blipFill>
        <p:spPr>
          <a:xfrm>
            <a:off x="6124575" y="4230370"/>
            <a:ext cx="4509135" cy="660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Model</a:t>
            </a:r>
          </a:p>
        </p:txBody>
      </p:sp>
      <p:sp>
        <p:nvSpPr>
          <p:cNvPr id="3" name="内容占位符 2"/>
          <p:cNvSpPr>
            <a:spLocks noGrp="1"/>
          </p:cNvSpPr>
          <p:nvPr>
            <p:ph idx="1"/>
          </p:nvPr>
        </p:nvSpPr>
        <p:spPr/>
        <p:txBody>
          <a:bodyPr/>
          <a:lstStyle/>
          <a:p>
            <a:pPr marL="0" indent="0" algn="ctr">
              <a:buNone/>
            </a:pPr>
            <a:endParaRPr lang="en-US" altLang="zh-CN" sz="2800" dirty="0"/>
          </a:p>
          <a:p>
            <a:endParaRPr lang="zh-CN" altLang="en-US" dirty="0"/>
          </a:p>
        </p:txBody>
      </p:sp>
      <p:pic>
        <p:nvPicPr>
          <p:cNvPr id="4" name="图片 3"/>
          <p:cNvPicPr>
            <a:picLocks noChangeAspect="1"/>
          </p:cNvPicPr>
          <p:nvPr>
            <p:custDataLst>
              <p:tags r:id="rId1"/>
            </p:custDataLst>
          </p:nvPr>
        </p:nvPicPr>
        <p:blipFill>
          <a:blip r:embed="rId4"/>
          <a:stretch>
            <a:fillRect/>
          </a:stretch>
        </p:blipFill>
        <p:spPr>
          <a:xfrm>
            <a:off x="635000" y="1680210"/>
            <a:ext cx="4538980" cy="4576445"/>
          </a:xfrm>
          <a:prstGeom prst="rect">
            <a:avLst/>
          </a:prstGeom>
        </p:spPr>
      </p:pic>
      <p:sp>
        <p:nvSpPr>
          <p:cNvPr id="5" name="矩形 4"/>
          <p:cNvSpPr/>
          <p:nvPr/>
        </p:nvSpPr>
        <p:spPr>
          <a:xfrm>
            <a:off x="5641975" y="1679575"/>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BERT-over-BERT</a:t>
            </a:r>
          </a:p>
        </p:txBody>
      </p:sp>
      <p:sp>
        <p:nvSpPr>
          <p:cNvPr id="43" name="矩形 42"/>
          <p:cNvSpPr/>
          <p:nvPr/>
        </p:nvSpPr>
        <p:spPr>
          <a:xfrm>
            <a:off x="5641975" y="2246630"/>
            <a:ext cx="6047740" cy="478155"/>
          </a:xfrm>
          <a:prstGeom prst="rect">
            <a:avLst/>
          </a:prstGeom>
        </p:spPr>
        <p:txBody>
          <a:bodyPr wrap="square">
            <a:spAutoFit/>
          </a:bodyPr>
          <a:lstStyle/>
          <a:p>
            <a:pPr marL="342900" indent="-342900" algn="l">
              <a:lnSpc>
                <a:spcPct val="90000"/>
              </a:lnSpc>
              <a:buClrTx/>
              <a:buSzTx/>
              <a:buFont typeface="Arial" panose="020B0604020202020204" pitchFamily="34" charset="0"/>
              <a:buChar char="•"/>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Response Generation Decoder</a:t>
            </a:r>
          </a:p>
        </p:txBody>
      </p:sp>
      <p:pic>
        <p:nvPicPr>
          <p:cNvPr id="6" name="图片 5"/>
          <p:cNvPicPr>
            <a:picLocks noChangeAspect="1"/>
          </p:cNvPicPr>
          <p:nvPr/>
        </p:nvPicPr>
        <p:blipFill>
          <a:blip r:embed="rId5"/>
          <a:stretch>
            <a:fillRect/>
          </a:stretch>
        </p:blipFill>
        <p:spPr>
          <a:xfrm>
            <a:off x="5986145" y="3090545"/>
            <a:ext cx="4508500" cy="531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Model</a:t>
            </a:r>
          </a:p>
        </p:txBody>
      </p:sp>
      <p:sp>
        <p:nvSpPr>
          <p:cNvPr id="3" name="内容占位符 2"/>
          <p:cNvSpPr>
            <a:spLocks noGrp="1"/>
          </p:cNvSpPr>
          <p:nvPr>
            <p:ph idx="1"/>
          </p:nvPr>
        </p:nvSpPr>
        <p:spPr/>
        <p:txBody>
          <a:bodyPr/>
          <a:lstStyle/>
          <a:p>
            <a:pPr marL="0" indent="0" algn="ctr">
              <a:buNone/>
            </a:pPr>
            <a:endParaRPr lang="en-US" altLang="zh-CN" sz="2800" dirty="0"/>
          </a:p>
          <a:p>
            <a:endParaRPr lang="zh-CN" altLang="en-US" dirty="0"/>
          </a:p>
        </p:txBody>
      </p:sp>
      <p:pic>
        <p:nvPicPr>
          <p:cNvPr id="4" name="图片 3"/>
          <p:cNvPicPr>
            <a:picLocks noChangeAspect="1"/>
          </p:cNvPicPr>
          <p:nvPr>
            <p:custDataLst>
              <p:tags r:id="rId1"/>
            </p:custDataLst>
          </p:nvPr>
        </p:nvPicPr>
        <p:blipFill>
          <a:blip r:embed="rId3"/>
          <a:stretch>
            <a:fillRect/>
          </a:stretch>
        </p:blipFill>
        <p:spPr>
          <a:xfrm>
            <a:off x="635000" y="1680210"/>
            <a:ext cx="4538980" cy="4576445"/>
          </a:xfrm>
          <a:prstGeom prst="rect">
            <a:avLst/>
          </a:prstGeom>
        </p:spPr>
      </p:pic>
      <p:sp>
        <p:nvSpPr>
          <p:cNvPr id="5" name="矩形 4"/>
          <p:cNvSpPr/>
          <p:nvPr/>
        </p:nvSpPr>
        <p:spPr>
          <a:xfrm>
            <a:off x="5641975" y="1679575"/>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ea typeface="+mn-lt"/>
                <a:cs typeface="Times New Roman" panose="02020603050405020304" pitchFamily="18" charset="0"/>
              </a:rPr>
              <a:t>BERT-over-BERT</a:t>
            </a:r>
          </a:p>
        </p:txBody>
      </p:sp>
      <p:sp>
        <p:nvSpPr>
          <p:cNvPr id="43" name="矩形 42"/>
          <p:cNvSpPr/>
          <p:nvPr/>
        </p:nvSpPr>
        <p:spPr>
          <a:xfrm>
            <a:off x="5641975" y="2246630"/>
            <a:ext cx="6550025" cy="478155"/>
          </a:xfrm>
          <a:prstGeom prst="rect">
            <a:avLst/>
          </a:prstGeom>
        </p:spPr>
        <p:txBody>
          <a:bodyPr wrap="square">
            <a:spAutoFit/>
          </a:bodyPr>
          <a:lstStyle/>
          <a:p>
            <a:pPr marL="342900" indent="-342900" algn="l">
              <a:lnSpc>
                <a:spcPct val="90000"/>
              </a:lnSpc>
              <a:buClrTx/>
              <a:buSzTx/>
              <a:buFont typeface="Arial" panose="020B0604020202020204" pitchFamily="34" charset="0"/>
              <a:buChar char="•"/>
            </a:pPr>
            <a:r>
              <a:rPr lang="en-US" altLang="zh-CN" sz="28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Consistency Understanding Decoder</a:t>
            </a:r>
          </a:p>
        </p:txBody>
      </p:sp>
      <p:pic>
        <p:nvPicPr>
          <p:cNvPr id="7" name="图片 6"/>
          <p:cNvPicPr>
            <a:picLocks noChangeAspect="1"/>
          </p:cNvPicPr>
          <p:nvPr/>
        </p:nvPicPr>
        <p:blipFill>
          <a:blip r:embed="rId4"/>
          <a:stretch>
            <a:fillRect/>
          </a:stretch>
        </p:blipFill>
        <p:spPr>
          <a:xfrm>
            <a:off x="5886450" y="3233057"/>
            <a:ext cx="4526915" cy="428625"/>
          </a:xfrm>
          <a:prstGeom prst="rect">
            <a:avLst/>
          </a:prstGeom>
        </p:spPr>
      </p:pic>
      <p:pic>
        <p:nvPicPr>
          <p:cNvPr id="8" name="图片 7"/>
          <p:cNvPicPr>
            <a:picLocks noChangeAspect="1"/>
          </p:cNvPicPr>
          <p:nvPr/>
        </p:nvPicPr>
        <p:blipFill>
          <a:blip r:embed="rId5"/>
          <a:stretch>
            <a:fillRect/>
          </a:stretch>
        </p:blipFill>
        <p:spPr>
          <a:xfrm>
            <a:off x="6010275" y="3963307"/>
            <a:ext cx="4801870" cy="447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Model</a:t>
            </a:r>
          </a:p>
        </p:txBody>
      </p:sp>
      <p:sp>
        <p:nvSpPr>
          <p:cNvPr id="3" name="内容占位符 2"/>
          <p:cNvSpPr>
            <a:spLocks noGrp="1"/>
          </p:cNvSpPr>
          <p:nvPr>
            <p:ph idx="1"/>
          </p:nvPr>
        </p:nvSpPr>
        <p:spPr/>
        <p:txBody>
          <a:bodyPr/>
          <a:lstStyle/>
          <a:p>
            <a:pPr marL="0" indent="0" algn="ctr">
              <a:buNone/>
            </a:pPr>
            <a:endParaRPr lang="en-US" altLang="zh-CN" sz="2800" dirty="0"/>
          </a:p>
          <a:p>
            <a:endParaRPr lang="zh-CN" altLang="en-US" dirty="0"/>
          </a:p>
        </p:txBody>
      </p:sp>
      <p:sp>
        <p:nvSpPr>
          <p:cNvPr id="5" name="矩形 4"/>
          <p:cNvSpPr/>
          <p:nvPr/>
        </p:nvSpPr>
        <p:spPr>
          <a:xfrm>
            <a:off x="946150" y="1879600"/>
            <a:ext cx="6047740"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ea typeface="+mn-lt"/>
                <a:cs typeface="Times New Roman" panose="02020603050405020304" pitchFamily="18" charset="0"/>
              </a:rPr>
              <a:t>Training Objectives</a:t>
            </a:r>
          </a:p>
        </p:txBody>
      </p:sp>
      <p:sp>
        <p:nvSpPr>
          <p:cNvPr id="43" name="矩形 42"/>
          <p:cNvSpPr/>
          <p:nvPr/>
        </p:nvSpPr>
        <p:spPr>
          <a:xfrm>
            <a:off x="946150" y="2446655"/>
            <a:ext cx="6047740" cy="478155"/>
          </a:xfrm>
          <a:prstGeom prst="rect">
            <a:avLst/>
          </a:prstGeom>
        </p:spPr>
        <p:txBody>
          <a:bodyPr wrap="square">
            <a:spAutoFit/>
          </a:bodyPr>
          <a:lstStyle/>
          <a:p>
            <a:pPr marL="342900" indent="-342900" algn="l">
              <a:lnSpc>
                <a:spcPct val="90000"/>
              </a:lnSpc>
              <a:buClrTx/>
              <a:buSzTx/>
              <a:buFont typeface="Arial" panose="020B0604020202020204" pitchFamily="34" charset="0"/>
              <a:buChar char="•"/>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Unlikelihood Loss</a:t>
            </a:r>
          </a:p>
        </p:txBody>
      </p:sp>
      <p:pic>
        <p:nvPicPr>
          <p:cNvPr id="6" name="图片 5"/>
          <p:cNvPicPr>
            <a:picLocks noChangeAspect="1"/>
          </p:cNvPicPr>
          <p:nvPr/>
        </p:nvPicPr>
        <p:blipFill>
          <a:blip r:embed="rId3"/>
          <a:srcRect b="70934"/>
          <a:stretch>
            <a:fillRect/>
          </a:stretch>
        </p:blipFill>
        <p:spPr>
          <a:xfrm>
            <a:off x="908050" y="4687570"/>
            <a:ext cx="4890135" cy="2026920"/>
          </a:xfrm>
          <a:prstGeom prst="rect">
            <a:avLst/>
          </a:prstGeom>
        </p:spPr>
      </p:pic>
      <p:pic>
        <p:nvPicPr>
          <p:cNvPr id="9" name="图片 8"/>
          <p:cNvPicPr>
            <a:picLocks noChangeAspect="1"/>
          </p:cNvPicPr>
          <p:nvPr/>
        </p:nvPicPr>
        <p:blipFill>
          <a:blip r:embed="rId4"/>
          <a:stretch>
            <a:fillRect/>
          </a:stretch>
        </p:blipFill>
        <p:spPr>
          <a:xfrm>
            <a:off x="6605270" y="1642745"/>
            <a:ext cx="4591050" cy="4833620"/>
          </a:xfrm>
          <a:prstGeom prst="rect">
            <a:avLst/>
          </a:prstGeom>
        </p:spPr>
      </p:pic>
      <p:sp>
        <p:nvSpPr>
          <p:cNvPr id="10" name="矩形 9"/>
          <p:cNvSpPr/>
          <p:nvPr/>
        </p:nvSpPr>
        <p:spPr>
          <a:xfrm>
            <a:off x="1101725" y="3013710"/>
            <a:ext cx="6047740" cy="423545"/>
          </a:xfrm>
          <a:prstGeom prst="rect">
            <a:avLst/>
          </a:prstGeom>
        </p:spPr>
        <p:txBody>
          <a:bodyPr wrap="square">
            <a:spAutoFit/>
          </a:bodyPr>
          <a:lstStyle/>
          <a:p>
            <a:pPr algn="l">
              <a:lnSpc>
                <a:spcPct val="90000"/>
              </a:lnSpc>
              <a:buClrTx/>
              <a:buSzTx/>
              <a:buFontTx/>
            </a:pPr>
            <a:r>
              <a:rPr lang="en-US" altLang="zh-CN" sz="2400" b="1" dirty="0">
                <a:solidFill>
                  <a:srgbClr val="002060"/>
                </a:solidFill>
                <a:effectLst>
                  <a:glow rad="63500">
                    <a:schemeClr val="bg1"/>
                  </a:glow>
                </a:effectLst>
                <a:ea typeface="+mn-lt"/>
                <a:cs typeface="Times New Roman" panose="02020603050405020304" pitchFamily="18" charset="0"/>
              </a:rPr>
              <a:t>Non-dialogue inference dataset</a:t>
            </a:r>
          </a:p>
        </p:txBody>
      </p:sp>
      <p:sp>
        <p:nvSpPr>
          <p:cNvPr id="11" name="文本框 10"/>
          <p:cNvSpPr txBox="1"/>
          <p:nvPr/>
        </p:nvSpPr>
        <p:spPr>
          <a:xfrm>
            <a:off x="1101725" y="3589655"/>
            <a:ext cx="1952625" cy="706755"/>
          </a:xfrm>
          <a:prstGeom prst="rect">
            <a:avLst/>
          </a:prstGeom>
          <a:noFill/>
        </p:spPr>
        <p:txBody>
          <a:bodyPr wrap="square" rtlCol="0">
            <a:spAutoFit/>
          </a:bodyPr>
          <a:lstStyle/>
          <a:p>
            <a:pPr marL="342900" indent="-342900">
              <a:buFont typeface="Arial" panose="020B0604020202020204" pitchFamily="34" charset="0"/>
              <a:buChar char="•"/>
            </a:pPr>
            <a:r>
              <a:rPr lang="en-US" altLang="zh-CN" sz="2000" b="1">
                <a:solidFill>
                  <a:srgbClr val="002060"/>
                </a:solidFill>
              </a:rPr>
              <a:t>Premise</a:t>
            </a:r>
          </a:p>
          <a:p>
            <a:pPr marL="342900" indent="-342900">
              <a:buFont typeface="Arial" panose="020B0604020202020204" pitchFamily="34" charset="0"/>
              <a:buChar char="•"/>
            </a:pPr>
            <a:r>
              <a:rPr lang="en-US" altLang="zh-CN" sz="2000" b="1">
                <a:solidFill>
                  <a:srgbClr val="002060"/>
                </a:solidFill>
              </a:rPr>
              <a:t>Hypothesis</a:t>
            </a:r>
          </a:p>
        </p:txBody>
      </p:sp>
      <p:sp>
        <p:nvSpPr>
          <p:cNvPr id="12" name="文本框 11"/>
          <p:cNvSpPr txBox="1"/>
          <p:nvPr/>
        </p:nvSpPr>
        <p:spPr>
          <a:xfrm>
            <a:off x="3349625" y="3552190"/>
            <a:ext cx="2371725" cy="101473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b="1">
                <a:solidFill>
                  <a:srgbClr val="002060"/>
                </a:solidFill>
              </a:rPr>
              <a:t>Entailment</a:t>
            </a:r>
          </a:p>
          <a:p>
            <a:pPr marL="342900" indent="-342900">
              <a:buFont typeface="Arial" panose="020B0604020202020204" pitchFamily="34" charset="0"/>
              <a:buChar char="•"/>
            </a:pPr>
            <a:r>
              <a:rPr lang="en-US" altLang="zh-CN" sz="2000" b="1">
                <a:solidFill>
                  <a:srgbClr val="002060"/>
                </a:solidFill>
              </a:rPr>
              <a:t>Contradiction</a:t>
            </a:r>
          </a:p>
          <a:p>
            <a:pPr marL="342900" indent="-342900">
              <a:buFont typeface="Arial" panose="020B0604020202020204" pitchFamily="34" charset="0"/>
              <a:buChar char="•"/>
            </a:pPr>
            <a:r>
              <a:rPr lang="en-US" altLang="zh-CN" sz="2000" b="1">
                <a:solidFill>
                  <a:srgbClr val="002060"/>
                </a:solidFill>
              </a:rPr>
              <a:t>Neutral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Evaluation Metrics</a:t>
            </a:r>
          </a:p>
        </p:txBody>
      </p:sp>
      <p:sp>
        <p:nvSpPr>
          <p:cNvPr id="4" name="矩形 3"/>
          <p:cNvSpPr/>
          <p:nvPr/>
        </p:nvSpPr>
        <p:spPr>
          <a:xfrm>
            <a:off x="838200" y="1661162"/>
            <a:ext cx="10791825"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ea typeface="+mn-lt"/>
                <a:cs typeface="Times New Roman" panose="02020603050405020304" pitchFamily="18" charset="0"/>
              </a:rPr>
              <a:t>Automatic Metrics</a:t>
            </a:r>
          </a:p>
        </p:txBody>
      </p:sp>
      <p:sp>
        <p:nvSpPr>
          <p:cNvPr id="7" name="矩形 6"/>
          <p:cNvSpPr/>
          <p:nvPr/>
        </p:nvSpPr>
        <p:spPr>
          <a:xfrm>
            <a:off x="838200" y="3397887"/>
            <a:ext cx="10791825" cy="478155"/>
          </a:xfrm>
          <a:prstGeom prst="rect">
            <a:avLst/>
          </a:prstGeom>
        </p:spPr>
        <p:txBody>
          <a:bodyPr wrap="square">
            <a:spAutoFit/>
          </a:bodyPr>
          <a:lstStyle/>
          <a:p>
            <a:pPr algn="l">
              <a:lnSpc>
                <a:spcPct val="90000"/>
              </a:lnSpc>
              <a:buClrTx/>
              <a:buSzTx/>
              <a:buFontTx/>
            </a:pPr>
            <a:r>
              <a:rPr lang="en-US" altLang="zh-CN" sz="2800" b="1" dirty="0">
                <a:solidFill>
                  <a:srgbClr val="C00000"/>
                </a:solidFill>
                <a:effectLst>
                  <a:glow rad="63500">
                    <a:schemeClr val="bg1"/>
                  </a:glow>
                </a:effectLst>
                <a:ea typeface="+mn-lt"/>
                <a:cs typeface="Times New Roman" panose="02020603050405020304" pitchFamily="18" charset="0"/>
              </a:rPr>
              <a:t>Human Evaluations</a:t>
            </a:r>
          </a:p>
        </p:txBody>
      </p:sp>
      <p:pic>
        <p:nvPicPr>
          <p:cNvPr id="8" name="图片 7"/>
          <p:cNvPicPr>
            <a:picLocks noChangeAspect="1"/>
          </p:cNvPicPr>
          <p:nvPr/>
        </p:nvPicPr>
        <p:blipFill>
          <a:blip r:embed="rId3"/>
          <a:srcRect l="12836" r="27989"/>
          <a:stretch>
            <a:fillRect/>
          </a:stretch>
        </p:blipFill>
        <p:spPr>
          <a:xfrm>
            <a:off x="928370" y="2339975"/>
            <a:ext cx="7007860" cy="607695"/>
          </a:xfrm>
          <a:prstGeom prst="rect">
            <a:avLst/>
          </a:prstGeom>
        </p:spPr>
      </p:pic>
      <p:sp>
        <p:nvSpPr>
          <p:cNvPr id="9" name="矩形 8"/>
          <p:cNvSpPr/>
          <p:nvPr/>
        </p:nvSpPr>
        <p:spPr>
          <a:xfrm>
            <a:off x="838200" y="3905887"/>
            <a:ext cx="10791825" cy="1086485"/>
          </a:xfrm>
          <a:prstGeom prst="rect">
            <a:avLst/>
          </a:prstGeom>
        </p:spPr>
        <p:txBody>
          <a:bodyPr wrap="square">
            <a:spAutoFit/>
          </a:bodyPr>
          <a:lstStyle/>
          <a:p>
            <a:pPr algn="l">
              <a:lnSpc>
                <a:spcPct val="90000"/>
              </a:lnSpc>
              <a:buClrTx/>
              <a:buSzTx/>
              <a:buFontTx/>
            </a:pPr>
            <a:r>
              <a:rPr lang="en-US" altLang="zh-CN"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     </a:t>
            </a:r>
            <a:r>
              <a:rPr lang="en-US" altLang="zh-CN"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We recruit two teams (one for English and another for Chinese), each consists of five professional annotators.</a:t>
            </a:r>
          </a:p>
          <a:p>
            <a:pPr algn="l">
              <a:lnSpc>
                <a:spcPct val="90000"/>
              </a:lnSpc>
              <a:buClrTx/>
              <a:buSzTx/>
              <a:buFontTx/>
            </a:pPr>
            <a:r>
              <a:rPr lang="en-US" altLang="zh-CN"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         We sample 100 {persona, query, response} tuples for each model’s evaluation under every setting.</a:t>
            </a:r>
          </a:p>
        </p:txBody>
      </p:sp>
      <p:pic>
        <p:nvPicPr>
          <p:cNvPr id="10" name="图片 9"/>
          <p:cNvPicPr>
            <a:picLocks noChangeAspect="1"/>
          </p:cNvPicPr>
          <p:nvPr/>
        </p:nvPicPr>
        <p:blipFill>
          <a:blip r:embed="rId4"/>
          <a:stretch>
            <a:fillRect/>
          </a:stretch>
        </p:blipFill>
        <p:spPr>
          <a:xfrm>
            <a:off x="928370" y="5252720"/>
            <a:ext cx="3374390" cy="6546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p:cNvPicPr>
            <a:picLocks noChangeAspect="1"/>
          </p:cNvPicPr>
          <p:nvPr/>
        </p:nvPicPr>
        <p:blipFill>
          <a:blip r:embed="rId3"/>
          <a:stretch>
            <a:fillRect/>
          </a:stretch>
        </p:blipFill>
        <p:spPr>
          <a:xfrm>
            <a:off x="1419225" y="1428750"/>
            <a:ext cx="9077325" cy="49256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Title</a:t>
            </a:r>
            <a:endParaRPr lang="zh-CN" altLang="en-US" sz="4400" dirty="0"/>
          </a:p>
        </p:txBody>
      </p:sp>
      <p:sp>
        <p:nvSpPr>
          <p:cNvPr id="21" name="矩形 20"/>
          <p:cNvSpPr/>
          <p:nvPr/>
        </p:nvSpPr>
        <p:spPr>
          <a:xfrm>
            <a:off x="838200" y="1661161"/>
            <a:ext cx="7247965" cy="3189605"/>
          </a:xfrm>
          <a:prstGeom prst="rect">
            <a:avLst/>
          </a:prstGeom>
        </p:spPr>
        <p:txBody>
          <a:bodyPr wrap="square">
            <a:spAutoFit/>
          </a:bodyPr>
          <a:lstStyle/>
          <a:p>
            <a:pPr algn="l">
              <a:lnSpc>
                <a:spcPct val="90000"/>
              </a:lnSpc>
              <a:buClrTx/>
              <a:buSzTx/>
              <a:buFontTx/>
            </a:pPr>
            <a:r>
              <a:rPr lang="en-US" altLang="zh-CN" sz="2800" b="1" dirty="0" err="1">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BoB</a:t>
            </a: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 </a:t>
            </a:r>
          </a:p>
          <a:p>
            <a:pPr algn="l">
              <a:lnSpc>
                <a:spcPct val="90000"/>
              </a:lnSpc>
              <a:buClrTx/>
              <a:buSzTx/>
              <a:buFontTx/>
            </a:pPr>
            <a:endPar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BERT Over BERT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for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Training Persona-based Dialogue Models</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from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Limited Personalized Data</a:t>
            </a:r>
          </a:p>
          <a:p>
            <a:pPr algn="l">
              <a:lnSpc>
                <a:spcPct val="90000"/>
              </a:lnSpc>
              <a:buClrTx/>
              <a:buSzTx/>
              <a:buFontTx/>
            </a:pPr>
            <a:endPar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4" name="图片 3"/>
          <p:cNvPicPr>
            <a:picLocks noChangeAspect="1"/>
          </p:cNvPicPr>
          <p:nvPr/>
        </p:nvPicPr>
        <p:blipFill>
          <a:blip r:embed="rId3"/>
          <a:stretch>
            <a:fillRect/>
          </a:stretch>
        </p:blipFill>
        <p:spPr>
          <a:xfrm>
            <a:off x="1604645" y="1536065"/>
            <a:ext cx="9141460" cy="34950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Ablation Studies</a:t>
            </a:r>
          </a:p>
        </p:txBody>
      </p:sp>
      <p:pic>
        <p:nvPicPr>
          <p:cNvPr id="3" name="图片 2"/>
          <p:cNvPicPr>
            <a:picLocks noChangeAspect="1"/>
          </p:cNvPicPr>
          <p:nvPr/>
        </p:nvPicPr>
        <p:blipFill>
          <a:blip r:embed="rId3"/>
          <a:stretch>
            <a:fillRect/>
          </a:stretch>
        </p:blipFill>
        <p:spPr>
          <a:xfrm>
            <a:off x="3505200" y="1962150"/>
            <a:ext cx="5181600" cy="29337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8640"/>
            <a:ext cx="10515600" cy="987552"/>
          </a:xfrm>
        </p:spPr>
        <p:txBody>
          <a:bodyPr/>
          <a:lstStyle/>
          <a:p>
            <a:r>
              <a:rPr lang="en-US" altLang="zh-CN" sz="4400" dirty="0"/>
              <a:t>Conclusion</a:t>
            </a:r>
            <a:endParaRPr lang="zh-CN" altLang="en-US" dirty="0"/>
          </a:p>
        </p:txBody>
      </p:sp>
      <p:sp>
        <p:nvSpPr>
          <p:cNvPr id="6" name="矩形 5"/>
          <p:cNvSpPr/>
          <p:nvPr/>
        </p:nvSpPr>
        <p:spPr>
          <a:xfrm>
            <a:off x="838200" y="1689737"/>
            <a:ext cx="10791825" cy="3080385"/>
          </a:xfrm>
          <a:prstGeom prst="rect">
            <a:avLst/>
          </a:prstGeom>
        </p:spPr>
        <p:txBody>
          <a:bodyPr wrap="square">
            <a:spAutoFit/>
          </a:bodyPr>
          <a:lstStyle/>
          <a:p>
            <a:pPr algn="l">
              <a:lnSpc>
                <a:spcPct val="90000"/>
              </a:lnSpc>
              <a:buClrTx/>
              <a:buSzTx/>
              <a:buFontTx/>
            </a:pPr>
            <a:endPar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indent="0" algn="l">
              <a:lnSpc>
                <a:spcPct val="90000"/>
              </a:lnSpc>
              <a:buClrTx/>
              <a:buSzTx/>
              <a:buFontTx/>
              <a:buNone/>
            </a:pPr>
            <a:endPar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indent="0" algn="l">
              <a:lnSpc>
                <a:spcPct val="90000"/>
              </a:lnSpc>
              <a:buClrTx/>
              <a:buSzTx/>
              <a:buFontTx/>
              <a:buNone/>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      </a:t>
            </a: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In this work, we propose a novel BERT-based dialogue model to learn from limited personalized data by disentangling response generation and consistency understanding.</a:t>
            </a:r>
          </a:p>
          <a:p>
            <a:pPr indent="0" algn="l">
              <a:lnSpc>
                <a:spcPct val="90000"/>
              </a:lnSpc>
              <a:buClrTx/>
              <a:buSzTx/>
              <a:buFontTx/>
              <a:buNone/>
            </a:pPr>
            <a:endPar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indent="0" algn="l">
              <a:lnSpc>
                <a:spcPct val="90000"/>
              </a:lnSpc>
              <a:buClrTx/>
              <a:buSzTx/>
              <a:buFontTx/>
              <a:buNone/>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      </a:t>
            </a: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Experiments on two publicly available datasets demonstrate that our model can be trained with limited personalized dialogue data while still obtain significant improvements over strong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0537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735830" y="3176270"/>
            <a:ext cx="7125335" cy="700405"/>
          </a:xfrm>
          <a:prstGeom prst="rect">
            <a:avLst/>
          </a:prstGeom>
        </p:spPr>
        <p:txBody>
          <a:bodyPr wrap="square">
            <a:spAutoFit/>
          </a:bodyPr>
          <a:lstStyle/>
          <a:p>
            <a:pPr algn="ctr">
              <a:lnSpc>
                <a:spcPct val="90000"/>
              </a:lnSpc>
              <a:buClrTx/>
              <a:buSzTx/>
              <a:buFontTx/>
            </a:pPr>
            <a:r>
              <a:rPr lang="en-US" altLang="zh-CN" sz="4400" b="1">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Thanks</a:t>
            </a:r>
            <a:endParaRPr lang="en-US" altLang="zh-CN" sz="4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p:txBody>
      </p: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23</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3"/>
          <a:stretch>
            <a:fillRect/>
          </a:stretch>
        </p:blipFill>
        <p:spPr>
          <a:xfrm>
            <a:off x="621847" y="1785880"/>
            <a:ext cx="3944527" cy="3296252"/>
          </a:xfrm>
          <a:prstGeom prst="rect">
            <a:avLst/>
          </a:prstGeom>
        </p:spPr>
      </p:pic>
      <p:sp>
        <p:nvSpPr>
          <p:cNvPr id="20" name="矩形 19"/>
          <p:cNvSpPr/>
          <p:nvPr/>
        </p:nvSpPr>
        <p:spPr>
          <a:xfrm>
            <a:off x="4766290" y="5699326"/>
            <a:ext cx="6835701" cy="368300"/>
          </a:xfrm>
          <a:prstGeom prst="rect">
            <a:avLst/>
          </a:prstGeom>
        </p:spPr>
        <p:txBody>
          <a:bodyPr wrap="square">
            <a:spAutoFit/>
          </a:bodyPr>
          <a:lstStyle/>
          <a:p>
            <a:pPr algn="r"/>
            <a:r>
              <a:rPr lang="zh-CN" altLang="en-US" b="1" dirty="0">
                <a:solidFill>
                  <a:schemeClr val="accent2">
                    <a:lumMod val="50000"/>
                  </a:schemeClr>
                </a:solidFill>
                <a:latin typeface="黑体" panose="02010609060101010101" charset="-122"/>
                <a:ea typeface="黑体" panose="02010609060101010101" charset="-122"/>
              </a:rPr>
              <a:t>报告人：张佳棋 李戴薪</a:t>
            </a:r>
            <a:endParaRPr lang="en-US" altLang="zh-CN" b="1" dirty="0">
              <a:solidFill>
                <a:schemeClr val="accent2">
                  <a:lumMod val="50000"/>
                </a:schemeClr>
              </a:solidFill>
              <a:latin typeface="黑体" panose="02010609060101010101" charset="-122"/>
              <a:ea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Title</a:t>
            </a:r>
            <a:endParaRPr lang="zh-CN" altLang="en-US" sz="4400" dirty="0"/>
          </a:p>
        </p:txBody>
      </p:sp>
      <p:sp>
        <p:nvSpPr>
          <p:cNvPr id="4" name="矩形 3"/>
          <p:cNvSpPr/>
          <p:nvPr/>
        </p:nvSpPr>
        <p:spPr>
          <a:xfrm>
            <a:off x="838200" y="1661161"/>
            <a:ext cx="7247965" cy="3189605"/>
          </a:xfrm>
          <a:prstGeom prst="rect">
            <a:avLst/>
          </a:prstGeom>
        </p:spPr>
        <p:txBody>
          <a:bodyPr wrap="square">
            <a:spAutoFit/>
          </a:bodyPr>
          <a:lstStyle/>
          <a:p>
            <a:pPr algn="l">
              <a:lnSpc>
                <a:spcPct val="90000"/>
              </a:lnSpc>
              <a:buClrTx/>
              <a:buSzTx/>
              <a:buFontTx/>
            </a:pPr>
            <a:r>
              <a:rPr lang="en-US" altLang="zh-CN" sz="2800" b="1" dirty="0" err="1">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BoB</a:t>
            </a: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 </a:t>
            </a:r>
          </a:p>
          <a:p>
            <a:pPr algn="l">
              <a:lnSpc>
                <a:spcPct val="90000"/>
              </a:lnSpc>
              <a:buClrTx/>
              <a:buSzTx/>
              <a:buFontTx/>
            </a:pPr>
            <a:endPar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a:p>
            <a:pPr algn="l">
              <a:lnSpc>
                <a:spcPct val="90000"/>
              </a:lnSpc>
              <a:buClrTx/>
              <a:buSzTx/>
              <a:buFontTx/>
            </a:pP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BERT Over BERT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for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Training Persona-based Dialogue Models</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from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Limited Personalized Data</a:t>
            </a:r>
          </a:p>
          <a:p>
            <a:pPr algn="l">
              <a:lnSpc>
                <a:spcPct val="90000"/>
              </a:lnSpc>
              <a:buClrTx/>
              <a:buSzTx/>
              <a:buFontTx/>
            </a:pPr>
            <a:endPar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p:txBody>
      </p:sp>
      <p:sp>
        <p:nvSpPr>
          <p:cNvPr id="3" name="文本框 2"/>
          <p:cNvSpPr txBox="1"/>
          <p:nvPr/>
        </p:nvSpPr>
        <p:spPr>
          <a:xfrm>
            <a:off x="838275" y="4696470"/>
            <a:ext cx="11035553" cy="369332"/>
          </a:xfrm>
          <a:prstGeom prst="rect">
            <a:avLst/>
          </a:prstGeom>
          <a:noFill/>
        </p:spPr>
        <p:txBody>
          <a:bodyPr wrap="square" rtlCol="0">
            <a:spAutoFit/>
          </a:bodyPr>
          <a:lstStyle/>
          <a:p>
            <a:pPr>
              <a:lnSpc>
                <a:spcPct val="90000"/>
              </a:lnSpc>
            </a:pPr>
            <a:r>
              <a:rPr lang="en-US" altLang="zh-CN" sz="2000" b="1" u="sng" dirty="0">
                <a:solidFill>
                  <a:srgbClr val="002060"/>
                </a:solidFill>
                <a:effectLst>
                  <a:glow rad="63500">
                    <a:schemeClr val="bg1"/>
                  </a:glow>
                </a:effectLst>
                <a:ea typeface="华康俪金黑W8(P)" panose="020B0800000000000000" pitchFamily="34" charset="-122"/>
                <a:cs typeface="Times New Roman" panose="02020603050405020304" pitchFamily="18" charset="0"/>
              </a:rPr>
              <a:t>《BERT</a:t>
            </a:r>
            <a:r>
              <a:rPr lang="zh-CN" altLang="en-US" sz="2000" b="1" u="sng" dirty="0">
                <a:solidFill>
                  <a:srgbClr val="002060"/>
                </a:solidFill>
                <a:effectLst>
                  <a:glow rad="63500">
                    <a:schemeClr val="bg1"/>
                  </a:glow>
                </a:effectLst>
                <a:ea typeface="华康俪金黑W8(P)" panose="020B0800000000000000" pitchFamily="34" charset="-122"/>
                <a:cs typeface="Times New Roman" panose="02020603050405020304" pitchFamily="18" charset="0"/>
              </a:rPr>
              <a:t>：</a:t>
            </a:r>
            <a:r>
              <a:rPr lang="en-US" altLang="zh-CN" sz="2000" b="1" u="sng" dirty="0">
                <a:solidFill>
                  <a:srgbClr val="002060"/>
                </a:solidFill>
                <a:effectLst>
                  <a:glow rad="63500">
                    <a:schemeClr val="bg1"/>
                  </a:glow>
                </a:effectLst>
                <a:ea typeface="华康俪金黑W8(P)" panose="020B0800000000000000" pitchFamily="34" charset="-122"/>
                <a:cs typeface="Times New Roman" panose="02020603050405020304" pitchFamily="18" charset="0"/>
              </a:rPr>
              <a:t>Pre-training of Deep Bidirectional Transformers for Language Understanding》</a:t>
            </a:r>
            <a:endParaRPr lang="zh-CN" altLang="en-US" sz="2000" b="1" u="sng" dirty="0">
              <a:solidFill>
                <a:srgbClr val="002060"/>
              </a:solidFill>
              <a:effectLst>
                <a:glow rad="63500">
                  <a:schemeClr val="bg1"/>
                </a:glow>
              </a:effectLst>
              <a:ea typeface="华康俪金黑W8(P)" panose="020B0800000000000000" pitchFamily="34" charset="-122"/>
              <a:cs typeface="Times New Roman" panose="02020603050405020304" pitchFamily="18" charset="0"/>
            </a:endParaRPr>
          </a:p>
        </p:txBody>
      </p:sp>
      <p:pic>
        <p:nvPicPr>
          <p:cNvPr id="6" name="图片 5"/>
          <p:cNvPicPr>
            <a:picLocks noChangeAspect="1"/>
          </p:cNvPicPr>
          <p:nvPr>
            <p:custDataLst>
              <p:tags r:id="rId1"/>
            </p:custDataLst>
          </p:nvPr>
        </p:nvPicPr>
        <p:blipFill>
          <a:blip r:embed="rId3"/>
          <a:srcRect b="18301"/>
          <a:stretch>
            <a:fillRect/>
          </a:stretch>
        </p:blipFill>
        <p:spPr>
          <a:xfrm>
            <a:off x="8851900" y="5066030"/>
            <a:ext cx="2501900" cy="1862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Title</a:t>
            </a:r>
            <a:endParaRPr lang="zh-CN" altLang="en-US" sz="4400" dirty="0"/>
          </a:p>
        </p:txBody>
      </p:sp>
      <p:sp>
        <p:nvSpPr>
          <p:cNvPr id="4" name="矩形 3"/>
          <p:cNvSpPr/>
          <p:nvPr/>
        </p:nvSpPr>
        <p:spPr>
          <a:xfrm>
            <a:off x="838200" y="1661161"/>
            <a:ext cx="7247965" cy="3189605"/>
          </a:xfrm>
          <a:prstGeom prst="rect">
            <a:avLst/>
          </a:prstGeom>
        </p:spPr>
        <p:txBody>
          <a:bodyPr wrap="square">
            <a:spAutoFit/>
          </a:bodyPr>
          <a:lstStyle/>
          <a:p>
            <a:pPr algn="l">
              <a:lnSpc>
                <a:spcPct val="90000"/>
              </a:lnSpc>
              <a:buClrTx/>
              <a:buSzTx/>
              <a:buFontTx/>
            </a:pPr>
            <a:r>
              <a:rPr lang="en-US" altLang="zh-CN" sz="2800" b="1" dirty="0" err="1">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BoB</a:t>
            </a: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 </a:t>
            </a:r>
          </a:p>
          <a:p>
            <a:pPr algn="l">
              <a:lnSpc>
                <a:spcPct val="90000"/>
              </a:lnSpc>
              <a:buClrTx/>
              <a:buSzTx/>
              <a:buFontTx/>
            </a:pPr>
            <a:endPar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BERT Over BERT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for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Training</a:t>
            </a:r>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 Persona-based Dialogue Models</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from </a:t>
            </a:r>
          </a:p>
          <a:p>
            <a:pPr algn="l">
              <a:lnSpc>
                <a:spcPct val="90000"/>
              </a:lnSpc>
              <a:buClrTx/>
              <a:buSzTx/>
              <a:buFontTx/>
            </a:pPr>
            <a:r>
              <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Limited Personalized Data</a:t>
            </a:r>
          </a:p>
          <a:p>
            <a:pPr algn="l">
              <a:lnSpc>
                <a:spcPct val="90000"/>
              </a:lnSpc>
              <a:buClrTx/>
              <a:buSzTx/>
              <a:buFontTx/>
            </a:pPr>
            <a:endParaRPr lang="en-US" altLang="zh-CN" sz="28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804" y="3846296"/>
            <a:ext cx="5804646" cy="224117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093" y="3846296"/>
            <a:ext cx="7009254" cy="2518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Title</a:t>
            </a:r>
            <a:endParaRPr lang="zh-CN" altLang="en-US" sz="4400" dirty="0"/>
          </a:p>
        </p:txBody>
      </p:sp>
      <p:sp>
        <p:nvSpPr>
          <p:cNvPr id="4" name="矩形 3"/>
          <p:cNvSpPr/>
          <p:nvPr/>
        </p:nvSpPr>
        <p:spPr>
          <a:xfrm>
            <a:off x="838200" y="1661161"/>
            <a:ext cx="7247965" cy="2917722"/>
          </a:xfrm>
          <a:prstGeom prst="rect">
            <a:avLst/>
          </a:prstGeom>
        </p:spPr>
        <p:txBody>
          <a:bodyPr wrap="square">
            <a:spAutoFit/>
          </a:bodyPr>
          <a:lstStyle/>
          <a:p>
            <a:pPr algn="l">
              <a:lnSpc>
                <a:spcPct val="90000"/>
              </a:lnSpc>
              <a:buClrTx/>
              <a:buSzTx/>
              <a:buFontTx/>
            </a:pPr>
            <a:r>
              <a:rPr lang="en-US" altLang="zh-CN" sz="2400" b="1" dirty="0" err="1">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BoB</a:t>
            </a: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 </a:t>
            </a:r>
          </a:p>
          <a:p>
            <a:pPr algn="l">
              <a:lnSpc>
                <a:spcPct val="90000"/>
              </a:lnSpc>
              <a:buClrTx/>
              <a:buSzTx/>
              <a:buFontTx/>
            </a:pPr>
            <a:endPar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BERT Over BERT </a:t>
            </a: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for </a:t>
            </a: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Training Persona-based Dialogue Models</a:t>
            </a: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from </a:t>
            </a:r>
          </a:p>
          <a:p>
            <a:pPr algn="l">
              <a:lnSpc>
                <a:spcPct val="90000"/>
              </a:lnSpc>
              <a:buClrTx/>
              <a:buSzTx/>
              <a:buFontTx/>
            </a:pPr>
            <a:r>
              <a:rPr lang="en-US" altLang="zh-CN" sz="2400" b="1" dirty="0">
                <a:solidFill>
                  <a:srgbClr val="C0000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Limited Personalized Data</a:t>
            </a:r>
          </a:p>
          <a:p>
            <a:pPr algn="l">
              <a:lnSpc>
                <a:spcPct val="90000"/>
              </a:lnSpc>
              <a:buClrTx/>
              <a:buSzTx/>
              <a:buFontTx/>
            </a:pPr>
            <a:endParaRPr lang="en-US" altLang="zh-CN" sz="3600" b="1" dirty="0">
              <a:solidFill>
                <a:srgbClr val="C0000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1161"/>
            <a:ext cx="12192000" cy="5051580"/>
          </a:xfrm>
          <a:prstGeom prst="rect">
            <a:avLst/>
          </a:prstGeom>
        </p:spPr>
      </p:pic>
      <p:sp>
        <p:nvSpPr>
          <p:cNvPr id="6" name="文本框 5"/>
          <p:cNvSpPr txBox="1"/>
          <p:nvPr/>
        </p:nvSpPr>
        <p:spPr>
          <a:xfrm>
            <a:off x="134470" y="922527"/>
            <a:ext cx="4643718" cy="521970"/>
          </a:xfrm>
          <a:prstGeom prst="rect">
            <a:avLst/>
          </a:prstGeom>
          <a:noFill/>
        </p:spPr>
        <p:txBody>
          <a:bodyPr wrap="square" rtlCol="0">
            <a:spAutoFit/>
          </a:bodyPr>
          <a:lstStyle/>
          <a:p>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Limited Personalized Data</a:t>
            </a:r>
          </a:p>
        </p:txBody>
      </p:sp>
      <p:pic>
        <p:nvPicPr>
          <p:cNvPr id="7" name="图片 6"/>
          <p:cNvPicPr>
            <a:picLocks noChangeAspect="1"/>
          </p:cNvPicPr>
          <p:nvPr/>
        </p:nvPicPr>
        <p:blipFill>
          <a:blip r:embed="rId4"/>
          <a:stretch>
            <a:fillRect/>
          </a:stretch>
        </p:blipFill>
        <p:spPr>
          <a:xfrm>
            <a:off x="2343150" y="1830705"/>
            <a:ext cx="8300720" cy="471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Title</a:t>
            </a:r>
            <a:endParaRPr lang="zh-CN" altLang="en-US" sz="4400" dirty="0"/>
          </a:p>
        </p:txBody>
      </p:sp>
      <p:sp>
        <p:nvSpPr>
          <p:cNvPr id="4" name="矩形 3"/>
          <p:cNvSpPr/>
          <p:nvPr/>
        </p:nvSpPr>
        <p:spPr>
          <a:xfrm>
            <a:off x="838200" y="1661161"/>
            <a:ext cx="7247965" cy="2917722"/>
          </a:xfrm>
          <a:prstGeom prst="rect">
            <a:avLst/>
          </a:prstGeom>
        </p:spPr>
        <p:txBody>
          <a:bodyPr wrap="square">
            <a:spAutoFit/>
          </a:bodyPr>
          <a:lstStyle/>
          <a:p>
            <a:pPr algn="l">
              <a:lnSpc>
                <a:spcPct val="90000"/>
              </a:lnSpc>
              <a:buClrTx/>
              <a:buSzTx/>
              <a:buFontTx/>
            </a:pPr>
            <a:r>
              <a:rPr lang="en-US" altLang="zh-CN" sz="2400" b="1" dirty="0" err="1">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BoB</a:t>
            </a: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 </a:t>
            </a:r>
          </a:p>
          <a:p>
            <a:pPr algn="l">
              <a:lnSpc>
                <a:spcPct val="90000"/>
              </a:lnSpc>
              <a:buClrTx/>
              <a:buSzTx/>
              <a:buFontTx/>
            </a:pPr>
            <a:endPar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BERT Over BERT </a:t>
            </a: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for </a:t>
            </a: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Training Persona-based Dialogue Models</a:t>
            </a:r>
          </a:p>
          <a:p>
            <a:pPr algn="l">
              <a:lnSpc>
                <a:spcPct val="90000"/>
              </a:lnSpc>
              <a:buClrTx/>
              <a:buSzTx/>
              <a:buFontTx/>
            </a:pPr>
            <a:r>
              <a:rPr lang="en-US" altLang="zh-CN" sz="2400" b="1" dirty="0">
                <a:solidFill>
                  <a:srgbClr val="00206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from </a:t>
            </a:r>
          </a:p>
          <a:p>
            <a:pPr algn="l">
              <a:lnSpc>
                <a:spcPct val="90000"/>
              </a:lnSpc>
              <a:buClrTx/>
              <a:buSzTx/>
              <a:buFontTx/>
            </a:pPr>
            <a:r>
              <a:rPr lang="en-US" altLang="zh-CN" sz="2400" b="1" dirty="0">
                <a:solidFill>
                  <a:srgbClr val="C0000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rPr>
              <a:t>Limited Personalized Data</a:t>
            </a:r>
          </a:p>
          <a:p>
            <a:pPr algn="l">
              <a:lnSpc>
                <a:spcPct val="90000"/>
              </a:lnSpc>
              <a:buClrTx/>
              <a:buSzTx/>
              <a:buFontTx/>
            </a:pPr>
            <a:endParaRPr lang="en-US" altLang="zh-CN" sz="3600" b="1" dirty="0">
              <a:solidFill>
                <a:srgbClr val="C00000"/>
              </a:solidFill>
              <a:effectLst>
                <a:glow rad="63500">
                  <a:schemeClr val="bg1"/>
                </a:glow>
              </a:effectLst>
              <a:latin typeface="华康俪金黑W8(P)" panose="020B0800000000000000" pitchFamily="34" charset="-122"/>
              <a:ea typeface="华康俪金黑W8(P)" panose="020B0800000000000000" pitchFamily="34" charset="-122"/>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1161"/>
            <a:ext cx="12192000" cy="5051580"/>
          </a:xfrm>
          <a:prstGeom prst="rect">
            <a:avLst/>
          </a:prstGeom>
        </p:spPr>
      </p:pic>
      <p:sp>
        <p:nvSpPr>
          <p:cNvPr id="6" name="文本框 5"/>
          <p:cNvSpPr txBox="1"/>
          <p:nvPr/>
        </p:nvSpPr>
        <p:spPr>
          <a:xfrm>
            <a:off x="134470" y="922527"/>
            <a:ext cx="4643718" cy="521970"/>
          </a:xfrm>
          <a:prstGeom prst="rect">
            <a:avLst/>
          </a:prstGeom>
          <a:noFill/>
        </p:spPr>
        <p:txBody>
          <a:bodyPr wrap="square" rtlCol="0">
            <a:spAutoFit/>
          </a:bodyPr>
          <a:lstStyle/>
          <a:p>
            <a:r>
              <a:rPr lang="en-US" altLang="zh-CN" sz="28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Limited Personalized Data</a:t>
            </a:r>
          </a:p>
        </p:txBody>
      </p:sp>
      <p:cxnSp>
        <p:nvCxnSpPr>
          <p:cNvPr id="8" name="直接箭头连接符 7"/>
          <p:cNvCxnSpPr/>
          <p:nvPr/>
        </p:nvCxnSpPr>
        <p:spPr>
          <a:xfrm flipV="1">
            <a:off x="8355106" y="2088776"/>
            <a:ext cx="636494" cy="1183342"/>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9108141" y="784027"/>
            <a:ext cx="2514600" cy="1200329"/>
          </a:xfrm>
          <a:prstGeom prst="rect">
            <a:avLst/>
          </a:prstGeom>
          <a:noFill/>
        </p:spPr>
        <p:txBody>
          <a:bodyPr wrap="square" rtlCol="0">
            <a:spAutoFit/>
          </a:bodyPr>
          <a:lstStyle/>
          <a:p>
            <a:r>
              <a:rPr lang="en-US" altLang="zh-CN" b="1" dirty="0" err="1">
                <a:solidFill>
                  <a:srgbClr val="C00000"/>
                </a:solidFill>
                <a:effectLst>
                  <a:glow rad="63500">
                    <a:schemeClr val="bg1"/>
                  </a:glow>
                </a:effectLst>
                <a:ea typeface="华康俪金黑W8(P)" panose="020B0800000000000000" pitchFamily="34" charset="-122"/>
                <a:cs typeface="Times New Roman" panose="02020603050405020304" pitchFamily="18" charset="0"/>
              </a:rPr>
              <a:t>OpenSubtitles</a:t>
            </a:r>
            <a:r>
              <a:rPr lang="zh-CN" altLang="en-US"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数据集：</a:t>
            </a:r>
            <a:endPar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endParaRPr>
          </a:p>
          <a:p>
            <a:r>
              <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1</a:t>
            </a:r>
            <a:r>
              <a:rPr lang="zh-CN" altLang="en-US"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亿</a:t>
            </a:r>
            <a:r>
              <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4</a:t>
            </a:r>
            <a:r>
              <a:rPr lang="zh-CN" altLang="en-US"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千万个语句</a:t>
            </a:r>
            <a:endPar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endParaRPr>
          </a:p>
          <a:p>
            <a:r>
              <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3</a:t>
            </a:r>
            <a:r>
              <a:rPr lang="zh-CN" altLang="en-US"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千</a:t>
            </a:r>
            <a:r>
              <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6</a:t>
            </a:r>
            <a:r>
              <a:rPr lang="zh-CN" altLang="en-US"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百万个对话</a:t>
            </a:r>
            <a:endPar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endParaRPr>
          </a:p>
          <a:p>
            <a:r>
              <a:rPr lang="en-US" altLang="zh-CN"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10</a:t>
            </a:r>
            <a:r>
              <a:rPr lang="zh-CN" altLang="en-US" b="1" dirty="0">
                <a:solidFill>
                  <a:srgbClr val="C00000"/>
                </a:solidFill>
                <a:effectLst>
                  <a:glow rad="63500">
                    <a:schemeClr val="bg1"/>
                  </a:glow>
                </a:effectLst>
                <a:ea typeface="华康俪金黑W8(P)" panose="020B0800000000000000" pitchFamily="34" charset="-122"/>
                <a:cs typeface="Times New Roman" panose="02020603050405020304" pitchFamily="18" charset="0"/>
              </a:rPr>
              <a:t>亿个词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Author</a:t>
            </a:r>
            <a:endParaRPr lang="zh-CN" altLang="en-US" sz="4400" dirty="0"/>
          </a:p>
        </p:txBody>
      </p:sp>
      <p:pic>
        <p:nvPicPr>
          <p:cNvPr id="3" name="图片 2"/>
          <p:cNvPicPr>
            <a:picLocks noChangeAspect="1"/>
          </p:cNvPicPr>
          <p:nvPr/>
        </p:nvPicPr>
        <p:blipFill>
          <a:blip r:embed="rId3"/>
          <a:stretch>
            <a:fillRect/>
          </a:stretch>
        </p:blipFill>
        <p:spPr>
          <a:xfrm>
            <a:off x="1688711" y="1829326"/>
            <a:ext cx="8814578" cy="18249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Abstract</a:t>
            </a:r>
            <a:endParaRPr lang="zh-CN" altLang="en-US" sz="4400" dirty="0"/>
          </a:p>
        </p:txBody>
      </p:sp>
      <p:sp>
        <p:nvSpPr>
          <p:cNvPr id="4" name="矩形 3"/>
          <p:cNvSpPr/>
          <p:nvPr/>
        </p:nvSpPr>
        <p:spPr>
          <a:xfrm>
            <a:off x="838200" y="1661162"/>
            <a:ext cx="10791825" cy="1419860"/>
          </a:xfrm>
          <a:prstGeom prst="rect">
            <a:avLst/>
          </a:prstGeom>
        </p:spPr>
        <p:txBody>
          <a:bodyPr wrap="square">
            <a:spAutoFit/>
          </a:bodyPr>
          <a:lstStyle/>
          <a:p>
            <a:pPr algn="l">
              <a:lnSpc>
                <a:spcPct val="90000"/>
              </a:lnSpc>
              <a:buClrTx/>
              <a:buSzTx/>
              <a:buFontTx/>
            </a:pPr>
            <a:r>
              <a:rPr lang="en-US" altLang="zh-CN" sz="2400" b="1" dirty="0">
                <a:solidFill>
                  <a:srgbClr val="C00000"/>
                </a:solidFill>
                <a:effectLst>
                  <a:glow rad="63500">
                    <a:schemeClr val="bg1"/>
                  </a:glow>
                </a:effectLst>
                <a:latin typeface="等线" panose="02010600030101010101" charset="-122"/>
                <a:ea typeface="等线" panose="02010600030101010101" charset="-122"/>
                <a:cs typeface="Times New Roman" panose="02020603050405020304" pitchFamily="18" charset="0"/>
              </a:rPr>
              <a:t>Three Important Things:</a:t>
            </a:r>
          </a:p>
          <a:p>
            <a:pPr algn="l">
              <a:lnSpc>
                <a:spcPct val="90000"/>
              </a:lnSpc>
              <a:buClrTx/>
              <a:buSzTx/>
              <a:buFontTx/>
            </a:pPr>
            <a:endPar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endParaRPr>
          </a:p>
          <a:p>
            <a:pPr marL="457200" indent="-457200" algn="l">
              <a:lnSpc>
                <a:spcPct val="90000"/>
              </a:lnSpc>
              <a:buClrTx/>
              <a:buSzTx/>
              <a:buFontTx/>
              <a:buAutoNum type="arabicPeriod"/>
            </a:pP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Maintaining consistent personas is essential for dialogue agents. But the limited-scale of annotated persona-dense data are still barriers.</a:t>
            </a:r>
          </a:p>
        </p:txBody>
      </p:sp>
      <p:sp>
        <p:nvSpPr>
          <p:cNvPr id="8" name="矩形 7"/>
          <p:cNvSpPr/>
          <p:nvPr/>
        </p:nvSpPr>
        <p:spPr>
          <a:xfrm>
            <a:off x="847725" y="3604262"/>
            <a:ext cx="10791825" cy="1087755"/>
          </a:xfrm>
          <a:prstGeom prst="rect">
            <a:avLst/>
          </a:prstGeom>
        </p:spPr>
        <p:txBody>
          <a:bodyPr wrap="square">
            <a:spAutoFit/>
          </a:bodyPr>
          <a:lstStyle/>
          <a:p>
            <a:pPr marL="457200" indent="-457200">
              <a:lnSpc>
                <a:spcPct val="90000"/>
              </a:lnSpc>
              <a:buFont typeface="+mj-lt"/>
              <a:buAutoNum type="arabicPeriod" startAt="2"/>
            </a:pP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In this work, we show how the challenges can be addressed by       disentangling persona-based dialogue generation into two sub-tasks with a novel BERT-over-BERT model.</a:t>
            </a:r>
          </a:p>
        </p:txBody>
      </p:sp>
      <p:sp>
        <p:nvSpPr>
          <p:cNvPr id="9" name="矩形 8"/>
          <p:cNvSpPr/>
          <p:nvPr/>
        </p:nvSpPr>
        <p:spPr>
          <a:xfrm>
            <a:off x="828675" y="4966337"/>
            <a:ext cx="10791825" cy="1087755"/>
          </a:xfrm>
          <a:prstGeom prst="rect">
            <a:avLst/>
          </a:prstGeom>
        </p:spPr>
        <p:txBody>
          <a:bodyPr wrap="square">
            <a:spAutoFit/>
          </a:bodyPr>
          <a:lstStyle/>
          <a:p>
            <a:pPr marL="457200" indent="-457200">
              <a:lnSpc>
                <a:spcPct val="90000"/>
              </a:lnSpc>
              <a:buFont typeface="+mj-lt"/>
              <a:buAutoNum type="arabicPeriod" startAt="3"/>
            </a:pPr>
            <a:r>
              <a:rPr lang="en-US" altLang="zh-CN" sz="2400" b="1" dirty="0">
                <a:solidFill>
                  <a:srgbClr val="002060"/>
                </a:solidFill>
                <a:effectLst>
                  <a:glow rad="63500">
                    <a:schemeClr val="bg1"/>
                  </a:glow>
                </a:effectLst>
                <a:latin typeface="等线" panose="02010600030101010101" charset="-122"/>
                <a:ea typeface="等线" panose="02010600030101010101" charset="-122"/>
                <a:cs typeface="Times New Roman" panose="02020603050405020304" pitchFamily="18" charset="0"/>
              </a:rPr>
              <a:t>Under different limited data settings, both automatic and human evaluations demonstrate that the proposed model outperforms strong baselines in response quality and persona consistency.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Introduction</a:t>
            </a:r>
          </a:p>
        </p:txBody>
      </p:sp>
      <p:pic>
        <p:nvPicPr>
          <p:cNvPr id="4" name="图片 3"/>
          <p:cNvPicPr>
            <a:picLocks noChangeAspect="1"/>
          </p:cNvPicPr>
          <p:nvPr/>
        </p:nvPicPr>
        <p:blipFill>
          <a:blip r:embed="rId3"/>
          <a:stretch>
            <a:fillRect/>
          </a:stretch>
        </p:blipFill>
        <p:spPr>
          <a:xfrm>
            <a:off x="709930" y="1778000"/>
            <a:ext cx="6205855" cy="2411730"/>
          </a:xfrm>
          <a:prstGeom prst="rect">
            <a:avLst/>
          </a:prstGeom>
        </p:spPr>
      </p:pic>
      <p:sp>
        <p:nvSpPr>
          <p:cNvPr id="6" name="文本框 5"/>
          <p:cNvSpPr txBox="1"/>
          <p:nvPr/>
        </p:nvSpPr>
        <p:spPr>
          <a:xfrm>
            <a:off x="1005840" y="5137150"/>
            <a:ext cx="2950845" cy="953135"/>
          </a:xfrm>
          <a:prstGeom prst="rect">
            <a:avLst/>
          </a:prstGeom>
          <a:noFill/>
        </p:spPr>
        <p:txBody>
          <a:bodyPr wrap="square" rtlCol="0">
            <a:spAutoFit/>
          </a:bodyPr>
          <a:lstStyle/>
          <a:p>
            <a:r>
              <a:rPr lang="en-US" altLang="zh-CN" sz="2800" b="1">
                <a:solidFill>
                  <a:srgbClr val="002060"/>
                </a:solidFill>
                <a:ea typeface="+mn-lt"/>
              </a:rPr>
              <a:t>P</a:t>
            </a:r>
            <a:r>
              <a:rPr lang="zh-CN" altLang="en-US" sz="2800" b="1">
                <a:solidFill>
                  <a:srgbClr val="002060"/>
                </a:solidFill>
                <a:ea typeface="+mn-lt"/>
              </a:rPr>
              <a:t>ersona-related dialogue data</a:t>
            </a:r>
          </a:p>
        </p:txBody>
      </p:sp>
      <p:sp>
        <p:nvSpPr>
          <p:cNvPr id="8" name="下箭头 7"/>
          <p:cNvSpPr/>
          <p:nvPr/>
        </p:nvSpPr>
        <p:spPr>
          <a:xfrm>
            <a:off x="1997075" y="4208780"/>
            <a:ext cx="330835" cy="88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4219575" y="5050790"/>
            <a:ext cx="1475740" cy="51054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a:off x="4219575" y="5561330"/>
            <a:ext cx="1485265" cy="44450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文本框 10"/>
          <p:cNvSpPr txBox="1"/>
          <p:nvPr/>
        </p:nvSpPr>
        <p:spPr>
          <a:xfrm>
            <a:off x="6255385" y="4782820"/>
            <a:ext cx="4711065" cy="521970"/>
          </a:xfrm>
          <a:prstGeom prst="rect">
            <a:avLst/>
          </a:prstGeom>
          <a:noFill/>
        </p:spPr>
        <p:txBody>
          <a:bodyPr wrap="square" rtlCol="0">
            <a:spAutoFit/>
          </a:bodyPr>
          <a:lstStyle/>
          <a:p>
            <a:r>
              <a:rPr lang="en-US" altLang="zh-CN" sz="2800" b="1">
                <a:solidFill>
                  <a:srgbClr val="002060"/>
                </a:solidFill>
              </a:rPr>
              <a:t>Persona Dense</a:t>
            </a:r>
          </a:p>
        </p:txBody>
      </p:sp>
      <p:sp>
        <p:nvSpPr>
          <p:cNvPr id="12" name="文本框 11"/>
          <p:cNvSpPr txBox="1"/>
          <p:nvPr/>
        </p:nvSpPr>
        <p:spPr>
          <a:xfrm>
            <a:off x="6266815" y="5772150"/>
            <a:ext cx="4711065" cy="521970"/>
          </a:xfrm>
          <a:prstGeom prst="rect">
            <a:avLst/>
          </a:prstGeom>
          <a:noFill/>
        </p:spPr>
        <p:txBody>
          <a:bodyPr wrap="square" rtlCol="0">
            <a:spAutoFit/>
          </a:bodyPr>
          <a:lstStyle/>
          <a:p>
            <a:r>
              <a:rPr lang="en-US" altLang="zh-CN" sz="2800" b="1">
                <a:solidFill>
                  <a:srgbClr val="002060"/>
                </a:solidFill>
              </a:rPr>
              <a:t>Persona Sparse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8" grpId="1" animBg="1"/>
      <p:bldP spid="11" grpId="0"/>
      <p:bldP spid="11" grpId="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5,&quot;width&quot;:304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35,&quot;width&quot;:549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35,&quot;width&quot;:549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35,&quot;width&quot;:5490}"/>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35,&quot;width&quot;:5490}"/>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35,&quot;width&quot;:54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1043</Words>
  <Application>Microsoft Office PowerPoint</Application>
  <PresentationFormat>宽屏</PresentationFormat>
  <Paragraphs>162</Paragraphs>
  <Slides>23</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Title</vt:lpstr>
      <vt:lpstr>Title</vt:lpstr>
      <vt:lpstr>Title</vt:lpstr>
      <vt:lpstr>Title</vt:lpstr>
      <vt:lpstr>Title</vt:lpstr>
      <vt:lpstr>Author</vt:lpstr>
      <vt:lpstr>Abstract</vt:lpstr>
      <vt:lpstr>Introduction</vt:lpstr>
      <vt:lpstr>Introduction</vt:lpstr>
      <vt:lpstr>Main Contributions</vt:lpstr>
      <vt:lpstr>Model</vt:lpstr>
      <vt:lpstr>Model</vt:lpstr>
      <vt:lpstr>Model</vt:lpstr>
      <vt:lpstr>Model</vt:lpstr>
      <vt:lpstr>Model</vt:lpstr>
      <vt:lpstr>Model</vt:lpstr>
      <vt:lpstr>Evaluation Metrics</vt:lpstr>
      <vt:lpstr>Experiments</vt:lpstr>
      <vt:lpstr>Experiments</vt:lpstr>
      <vt:lpstr>Ablation Studies</vt:lpstr>
      <vt:lpstr>Conclusion</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 佳棋</cp:lastModifiedBy>
  <cp:revision>1075</cp:revision>
  <dcterms:created xsi:type="dcterms:W3CDTF">2017-04-22T07:59:00Z</dcterms:created>
  <dcterms:modified xsi:type="dcterms:W3CDTF">2021-12-14T08:53:26Z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E154D2F79DA346EBB0BCC22836313D4E</vt:lpwstr>
  </property>
  <property fmtid="{D5CDD505-2E9C-101B-9397-08002B2CF9AE}" pid="3" name="KSOProductBuildVer">
    <vt:lpwstr>2052-11.1.0.11115</vt:lpwstr>
  </property>
</Properties>
</file>